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1.xml" ContentType="application/inkml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1"/>
  </p:notesMasterIdLst>
  <p:sldIdLst>
    <p:sldId id="256" r:id="rId2"/>
    <p:sldId id="289" r:id="rId3"/>
    <p:sldId id="285" r:id="rId4"/>
    <p:sldId id="286" r:id="rId5"/>
    <p:sldId id="299" r:id="rId6"/>
    <p:sldId id="297" r:id="rId7"/>
    <p:sldId id="292" r:id="rId8"/>
    <p:sldId id="298" r:id="rId9"/>
    <p:sldId id="277" r:id="rId1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1DA"/>
    <a:srgbClr val="00AAE6"/>
    <a:srgbClr val="BBE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67" autoAdjust="0"/>
    <p:restoredTop sz="92867" autoAdjust="0"/>
  </p:normalViewPr>
  <p:slideViewPr>
    <p:cSldViewPr snapToGrid="0">
      <p:cViewPr varScale="1">
        <p:scale>
          <a:sx n="89" d="100"/>
          <a:sy n="89" d="100"/>
        </p:scale>
        <p:origin x="544" y="48"/>
      </p:cViewPr>
      <p:guideLst/>
    </p:cSldViewPr>
  </p:slideViewPr>
  <p:outlineViewPr>
    <p:cViewPr>
      <p:scale>
        <a:sx n="33" d="100"/>
        <a:sy n="33" d="100"/>
      </p:scale>
      <p:origin x="0" y="-42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72"/>
    </p:cViewPr>
  </p:sorterViewPr>
  <p:notesViewPr>
    <p:cSldViewPr snapToGrid="0">
      <p:cViewPr>
        <p:scale>
          <a:sx n="81" d="100"/>
          <a:sy n="81" d="100"/>
        </p:scale>
        <p:origin x="2528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5-23T16:30:37.766"/>
    </inkml:context>
    <inkml:brush xml:id="br0">
      <inkml:brushProperty name="width" value="0.1" units="cm"/>
      <inkml:brushProperty name="height" value="0.1" units="cm"/>
      <inkml:brushProperty name="color" value="#FFFFFF"/>
    </inkml:brush>
    <inkml:brush xml:id="br1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769 16,'-57'-2,"36"0,1 1,0 1,0 1,-1 1,1 0,0 1,0 1,0 2,-17 6,67-5,313-8,-275-11,-101-3,-127 63,68-30,72-10</inkml:trace>
  <inkml:trace contextRef="#ctx0" brushRef="#br0" timeOffset="7495.66">760 127,'-115'30,"-22"-24,137-6,0-1,0 0,0 0,0 1,0-1,1 0,-1 0,0 1,1-1,-1 0,1 0,-1 1,0-1,0 0,1 1,0-1,-1 1,1-1,-1 1,1-1,0 0,0 1,-1 0,0 0,1-1,0 1,0-1,-1 1,1 0,0-1,0 1,-1 0,1 0,1 0,-2 0,1 0,0 0,0 0,-1 0,1 0,0 0,0 1,-1-1,1 0,0 1,0-1,-1 1,149-7,-137 3</inkml:trace>
  <inkml:trace contextRef="#ctx0" brushRef="#br1" timeOffset="28975.32">1510 201,'-6'-1,"-2"0,1 0,0-1,0 0,0-1,0 1,1-1,-1 0,0-1,1 0,0 1,0-2,0 1,-1-4,1 3,0 0,-1 0,0 1,1 0,-1 0,0 0,0 1,0 0,-1 0,1 1,-1 1,0-1,-2 1,-173-17,9 7,73-15,91 22,-2 0,2 0,-1 1,-1 0,1 1,0 0,0 1,-1 0,1 1,-1 1,1 0,0-1,-1 3,-33-1,36-2,3-1,0 0,0 1,0 0,0 1,-1 0,1 0,0-1,0 2,0 0,0 0,1 0,-1 1,0-1,1 1,0 0,0 1,-1 0,-6 4,0-1,-1 0,0 0,0-2,0-1,-1 1,0-1,1-1,-2 0,1-1,-11 0,13 0,7-1,0 1,0-1,-1 0,0 0,1-1,0 0,0 0,-1 0,0 0,1-1,0 0,0 0,-1 0,1-1,0 0,0 0,0 0,0-1,0 0,1 0,-1 0,1 0,1 1,0-1,-1 0,1 0,-1 0,1 0,-1 1,0 0,0 0,0 0,0 1,0-1,-1 1,1 0,0 0,-1 0,1 1,-1 0,1-1,-1 2,1-1,-1 0,-2 1,-73-14,32-18,38 21</inkml:trace>
  <inkml:trace contextRef="#ctx0" brushRef="#br1" timeOffset="31053.26">375 92</inkml:trace>
  <inkml:trace contextRef="#ctx0" brushRef="#br1" timeOffset="41719.55">2023 109,'-733'0,"623"-17,-55-57,150 73</inkml:trace>
  <inkml:trace contextRef="#ctx0" brushRef="#br1" timeOffset="43690.71">283 73</inkml:trace>
  <inkml:trace contextRef="#ctx0" brushRef="#br1" timeOffset="45677.28">1364 0</inkml:trace>
  <inkml:trace contextRef="#ctx0" brushRef="#br1" timeOffset="46515.6">1547 0</inkml:trace>
  <inkml:trace contextRef="#ctx0" brushRef="#br1" timeOffset="48470.62">1987 0</inkml:trace>
  <inkml:trace contextRef="#ctx0" brushRef="#br1" timeOffset="52384.85">2005 18,'-3'0,"-1"0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5EF54B-89A0-4D79-8789-F27A0A648965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08F43B-2871-463A-AD9E-8FFEE86A9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03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>
              <a:effectLst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08F43B-2871-463A-AD9E-8FFEE86A9B1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165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08F43B-2871-463A-AD9E-8FFEE86A9B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42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Content from Lucas’ NVIT 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08F43B-2871-463A-AD9E-8FFEE86A9B1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84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08F43B-2871-463A-AD9E-8FFEE86A9B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21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08F43B-2871-463A-AD9E-8FFEE86A9B1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94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08F43B-2871-463A-AD9E-8FFEE86A9B1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8914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08F43B-2871-463A-AD9E-8FFEE86A9B1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2967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08F43B-2871-463A-AD9E-8FFEE86A9B1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85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(with CC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8175" y="729540"/>
            <a:ext cx="6018810" cy="1790700"/>
          </a:xfrm>
        </p:spPr>
        <p:txBody>
          <a:bodyPr anchor="b">
            <a:normAutofit/>
          </a:bodyPr>
          <a:lstStyle>
            <a:lvl1pPr algn="l">
              <a:defRPr sz="4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8175" y="2535448"/>
            <a:ext cx="6107822" cy="541821"/>
          </a:xfrm>
        </p:spPr>
        <p:txBody>
          <a:bodyPr>
            <a:normAutofit/>
          </a:bodyPr>
          <a:lstStyle>
            <a:lvl1pPr marL="0" indent="0" algn="l">
              <a:buNone/>
              <a:defRPr sz="2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6B51E90-7590-46B2-B8FE-B5A8C21828B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98174" y="3230274"/>
            <a:ext cx="3914199" cy="1214535"/>
          </a:xfrm>
        </p:spPr>
        <p:txBody>
          <a:bodyPr>
            <a:normAutofit/>
          </a:bodyPr>
          <a:lstStyle>
            <a:lvl1pPr marL="0" indent="0">
              <a:buNone/>
              <a:defRPr sz="1300"/>
            </a:lvl1pPr>
          </a:lstStyle>
          <a:p>
            <a:pPr lvl="0"/>
            <a:r>
              <a:rPr lang="en-US" dirty="0"/>
              <a:t>Presenter Info</a:t>
            </a:r>
          </a:p>
        </p:txBody>
      </p:sp>
    </p:spTree>
    <p:extLst>
      <p:ext uri="{BB962C8B-B14F-4D97-AF65-F5344CB8AC3E}">
        <p14:creationId xmlns:p14="http://schemas.microsoft.com/office/powerpoint/2010/main" val="272632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74294"/>
            <a:ext cx="6858000" cy="1004957"/>
          </a:xfrm>
        </p:spPr>
        <p:txBody>
          <a:bodyPr anchor="b">
            <a:norm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27DD61-C47B-44C4-B7AA-4856D608910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43000" y="2299113"/>
            <a:ext cx="6858000" cy="219337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 dirty="0"/>
              <a:t>Click to edit Master text styles.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83296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lue backgroun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378485"/>
            <a:ext cx="6858000" cy="1004957"/>
          </a:xfrm>
        </p:spPr>
        <p:txBody>
          <a:bodyPr anchor="b">
            <a:norm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628640"/>
            <a:ext cx="6858000" cy="180771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urple Backgroun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321595"/>
            <a:ext cx="6858000" cy="1004957"/>
          </a:xfrm>
        </p:spPr>
        <p:txBody>
          <a:bodyPr anchor="b">
            <a:norm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571750"/>
            <a:ext cx="6858000" cy="180771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 Slide - Center 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12042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1937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Slide - with Copyrigh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27455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28650" y="4374258"/>
            <a:ext cx="7886700" cy="43513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en-US" dirty="0"/>
              <a:t>Copyright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4308778"/>
            <a:ext cx="9144000" cy="0"/>
          </a:xfrm>
          <a:prstGeom prst="line">
            <a:avLst/>
          </a:prstGeom>
          <a:ln w="15875">
            <a:solidFill>
              <a:srgbClr val="00A1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439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DCAF5-5895-4C92-9C5D-DE07AC6E835E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34ED3-E5DD-4F4A-B57E-13A89A966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5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704" r:id="rId2"/>
    <p:sldLayoutId id="2147483675" r:id="rId3"/>
    <p:sldLayoutId id="2147483703" r:id="rId4"/>
    <p:sldLayoutId id="2147483688" r:id="rId5"/>
    <p:sldLayoutId id="2147483702" r:id="rId6"/>
    <p:sldLayoutId id="2147483678" r:id="rId7"/>
    <p:sldLayoutId id="2147483694" r:id="rId8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jpg"/><Relationship Id="rId5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BBB4890-3597-41C2-AE40-41BBE1D5EF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Template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5E8320-621B-4160-9833-4DBB637287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Sub-Title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E060A2-FE8A-4C81-969A-D978DB8AAD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CA" dirty="0"/>
              <a:t>Contact Name</a:t>
            </a:r>
          </a:p>
          <a:p>
            <a:r>
              <a:rPr lang="en-US" dirty="0"/>
              <a:t>B</a:t>
            </a:r>
            <a:r>
              <a:rPr lang="en-CA" dirty="0" err="1"/>
              <a:t>Ccampus</a:t>
            </a:r>
            <a:endParaRPr lang="en-CA" dirty="0"/>
          </a:p>
          <a:p>
            <a:r>
              <a:rPr lang="en-CA" dirty="0" err="1"/>
              <a:t>email@address</a:t>
            </a:r>
            <a:endParaRPr lang="en-CA" dirty="0"/>
          </a:p>
          <a:p>
            <a:r>
              <a:rPr lang="en-CA" dirty="0"/>
              <a:t>May 30,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810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A5DA5-CCA9-40CF-9B25-BA866F2546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974294"/>
            <a:ext cx="6858000" cy="1004957"/>
          </a:xfrm>
        </p:spPr>
        <p:txBody>
          <a:bodyPr/>
          <a:lstStyle/>
          <a:p>
            <a:r>
              <a:rPr lang="en-CA" dirty="0"/>
              <a:t>Quote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C5249A3-6B9D-4852-8759-A50855B8085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43000" y="2299114"/>
            <a:ext cx="6858000" cy="1594230"/>
          </a:xfrm>
        </p:spPr>
        <p:txBody>
          <a:bodyPr>
            <a:normAutofit/>
          </a:bodyPr>
          <a:lstStyle/>
          <a:p>
            <a:r>
              <a:rPr lang="en-US" dirty="0"/>
              <a:t>“Insert quote here”</a:t>
            </a:r>
          </a:p>
          <a:p>
            <a:endParaRPr lang="en-US" dirty="0"/>
          </a:p>
          <a:p>
            <a:r>
              <a:rPr lang="en-US" dirty="0"/>
              <a:t>— Source of Quote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95507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421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00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C6592-1F30-4B32-89C9-53B77D247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5814EF-F1E7-485E-B596-6DCADB28766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AC19CE-5B30-4853-9F43-B4629C1CC24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3266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FF676-8CB1-4808-8ED6-3D276BFBFC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825974"/>
            <a:ext cx="6858000" cy="1004957"/>
          </a:xfrm>
        </p:spPr>
        <p:txBody>
          <a:bodyPr>
            <a:normAutofit/>
          </a:bodyPr>
          <a:lstStyle/>
          <a:p>
            <a:r>
              <a:rPr lang="en-CA" sz="4000" dirty="0">
                <a:latin typeface="Helvetica Neue Light" charset="0"/>
                <a:ea typeface="Helvetica Neue Light" charset="0"/>
                <a:cs typeface="Helvetica Neue Light" charset="0"/>
              </a:rPr>
              <a:t>Title or Statement</a:t>
            </a:r>
          </a:p>
        </p:txBody>
      </p:sp>
    </p:spTree>
    <p:extLst>
      <p:ext uri="{BB962C8B-B14F-4D97-AF65-F5344CB8AC3E}">
        <p14:creationId xmlns:p14="http://schemas.microsoft.com/office/powerpoint/2010/main" val="3152082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DB7FF676-8CB1-4808-8ED6-3D276BFBFC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825974"/>
            <a:ext cx="6858000" cy="100495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1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Title or Statement</a:t>
            </a:r>
          </a:p>
        </p:txBody>
      </p:sp>
    </p:spTree>
    <p:extLst>
      <p:ext uri="{BB962C8B-B14F-4D97-AF65-F5344CB8AC3E}">
        <p14:creationId xmlns:p14="http://schemas.microsoft.com/office/powerpoint/2010/main" val="39075546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F510C585-2483-4BD5-9A5B-13F8C5F262D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/>
              <p14:nvPr/>
            </p14:nvContentPartPr>
            <p14:xfrm>
              <a:off x="7206473" y="4873033"/>
              <a:ext cx="728730" cy="7263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F510C585-2483-4BD5-9A5B-13F8C5F262D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021631" y="6434610"/>
                <a:ext cx="1097280" cy="222015"/>
              </a:xfrm>
              <a:prstGeom prst="rect">
                <a:avLst/>
              </a:prstGeom>
            </p:spPr>
          </p:pic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6AEDE49-970B-494F-A746-7243E95A1A56}"/>
              </a:ext>
            </a:extLst>
          </p:cNvPr>
          <p:cNvSpPr txBox="1"/>
          <p:nvPr/>
        </p:nvSpPr>
        <p:spPr>
          <a:xfrm>
            <a:off x="3014990" y="500063"/>
            <a:ext cx="60790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Helvetica" pitchFamily="2" charset="0"/>
              </a:rPr>
              <a:t>Since time immemorial, the </a:t>
            </a:r>
            <a:r>
              <a:rPr lang="en-US" sz="2400" dirty="0" err="1">
                <a:solidFill>
                  <a:schemeClr val="bg1"/>
                </a:solidFill>
                <a:latin typeface="Helvetica" pitchFamily="2" charset="0"/>
              </a:rPr>
              <a:t>səl̓ilwətaɁɬ</a:t>
            </a:r>
            <a:r>
              <a:rPr lang="en-US" sz="2400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Helvetica" pitchFamily="2" charset="0"/>
              </a:rPr>
              <a:t>təməxʷ</a:t>
            </a:r>
            <a:r>
              <a:rPr lang="en-US" sz="2400" dirty="0">
                <a:solidFill>
                  <a:schemeClr val="bg1"/>
                </a:solidFill>
                <a:latin typeface="Helvetica" pitchFamily="2" charset="0"/>
              </a:rPr>
              <a:t> (</a:t>
            </a:r>
            <a:r>
              <a:rPr lang="en-US" sz="2400" dirty="0" err="1">
                <a:solidFill>
                  <a:schemeClr val="bg1"/>
                </a:solidFill>
                <a:latin typeface="Helvetica" pitchFamily="2" charset="0"/>
              </a:rPr>
              <a:t>Tsleil-Waututh</a:t>
            </a:r>
            <a:r>
              <a:rPr lang="en-US" sz="2400" dirty="0">
                <a:solidFill>
                  <a:schemeClr val="bg1"/>
                </a:solidFill>
                <a:latin typeface="Helvetica" pitchFamily="2" charset="0"/>
              </a:rPr>
              <a:t>), Skwxwú7mesh-ulh </a:t>
            </a:r>
            <a:r>
              <a:rPr lang="en-US" sz="2400" dirty="0" err="1">
                <a:solidFill>
                  <a:schemeClr val="bg1"/>
                </a:solidFill>
                <a:latin typeface="Helvetica" pitchFamily="2" charset="0"/>
              </a:rPr>
              <a:t>Temíx̱w</a:t>
            </a:r>
            <a:r>
              <a:rPr lang="en-US" sz="2400" dirty="0">
                <a:solidFill>
                  <a:schemeClr val="bg1"/>
                </a:solidFill>
                <a:latin typeface="Helvetica" pitchFamily="2" charset="0"/>
              </a:rPr>
              <a:t> (Squamish), </a:t>
            </a:r>
            <a:r>
              <a:rPr lang="en-US" sz="2400" dirty="0" err="1">
                <a:solidFill>
                  <a:schemeClr val="bg1"/>
                </a:solidFill>
                <a:latin typeface="Helvetica" pitchFamily="2" charset="0"/>
              </a:rPr>
              <a:t>xʷmə</a:t>
            </a:r>
            <a:r>
              <a:rPr lang="el-GR" sz="2400" dirty="0">
                <a:solidFill>
                  <a:schemeClr val="bg1"/>
                </a:solidFill>
                <a:latin typeface="Helvetica" pitchFamily="2" charset="0"/>
              </a:rPr>
              <a:t>θ</a:t>
            </a:r>
            <a:r>
              <a:rPr lang="en-US" sz="2400" dirty="0" err="1">
                <a:solidFill>
                  <a:schemeClr val="bg1"/>
                </a:solidFill>
                <a:latin typeface="Helvetica" pitchFamily="2" charset="0"/>
              </a:rPr>
              <a:t>kʷəy̓əm</a:t>
            </a:r>
            <a:r>
              <a:rPr lang="en-US" sz="2400" dirty="0">
                <a:solidFill>
                  <a:schemeClr val="bg1"/>
                </a:solidFill>
                <a:latin typeface="Helvetica" pitchFamily="2" charset="0"/>
              </a:rPr>
              <a:t> (</a:t>
            </a:r>
            <a:r>
              <a:rPr lang="en-US" sz="2400" dirty="0" err="1">
                <a:solidFill>
                  <a:schemeClr val="bg1"/>
                </a:solidFill>
                <a:latin typeface="Helvetica" pitchFamily="2" charset="0"/>
              </a:rPr>
              <a:t>Musqueam</a:t>
            </a:r>
            <a:r>
              <a:rPr lang="en-US" sz="2400" dirty="0">
                <a:solidFill>
                  <a:schemeClr val="bg1"/>
                </a:solidFill>
                <a:latin typeface="Helvetica" pitchFamily="2" charset="0"/>
              </a:rPr>
              <a:t>), W̱SÁNEĆ (Saanich), and the Esquimalt and </a:t>
            </a:r>
            <a:r>
              <a:rPr lang="en-US" sz="2400" dirty="0" err="1">
                <a:solidFill>
                  <a:schemeClr val="bg1"/>
                </a:solidFill>
                <a:latin typeface="Helvetica" pitchFamily="2" charset="0"/>
              </a:rPr>
              <a:t>Songhees</a:t>
            </a:r>
            <a:r>
              <a:rPr lang="en-US" sz="2400" dirty="0">
                <a:solidFill>
                  <a:schemeClr val="bg1"/>
                </a:solidFill>
                <a:latin typeface="Helvetica" pitchFamily="2" charset="0"/>
              </a:rPr>
              <a:t> Nations of the </a:t>
            </a:r>
            <a:r>
              <a:rPr lang="en-US" sz="2400" dirty="0" err="1">
                <a:solidFill>
                  <a:schemeClr val="bg1"/>
                </a:solidFill>
                <a:latin typeface="Helvetica" pitchFamily="2" charset="0"/>
              </a:rPr>
              <a:t>Lək̓ʷəŋən</a:t>
            </a:r>
            <a:r>
              <a:rPr lang="en-US" sz="2400" dirty="0">
                <a:solidFill>
                  <a:schemeClr val="bg1"/>
                </a:solidFill>
                <a:latin typeface="Helvetica" pitchFamily="2" charset="0"/>
              </a:rPr>
              <a:t> (</a:t>
            </a:r>
            <a:r>
              <a:rPr lang="en-US" sz="2400" dirty="0" err="1">
                <a:solidFill>
                  <a:schemeClr val="bg1"/>
                </a:solidFill>
                <a:latin typeface="Helvetica" pitchFamily="2" charset="0"/>
              </a:rPr>
              <a:t>Lekwungen</a:t>
            </a:r>
            <a:r>
              <a:rPr lang="en-US" sz="2400" dirty="0">
                <a:solidFill>
                  <a:schemeClr val="bg1"/>
                </a:solidFill>
                <a:latin typeface="Helvetica" pitchFamily="2" charset="0"/>
              </a:rPr>
              <a:t>) Peoples have walked gently on the unceded territories where we are grateful to live, work, and play. We are committed to building relationships with the first peoples here, based in </a:t>
            </a:r>
            <a:r>
              <a:rPr lang="en-US" sz="2400" dirty="0" err="1">
                <a:solidFill>
                  <a:schemeClr val="bg1"/>
                </a:solidFill>
                <a:latin typeface="Helvetica" pitchFamily="2" charset="0"/>
              </a:rPr>
              <a:t>honour</a:t>
            </a:r>
            <a:r>
              <a:rPr lang="en-US" sz="2400" dirty="0">
                <a:solidFill>
                  <a:schemeClr val="bg1"/>
                </a:solidFill>
                <a:latin typeface="Helvetica" pitchFamily="2" charset="0"/>
              </a:rPr>
              <a:t> and respect, and we thank them for their hospitality. </a:t>
            </a:r>
          </a:p>
        </p:txBody>
      </p:sp>
    </p:spTree>
    <p:extLst>
      <p:ext uri="{BB962C8B-B14F-4D97-AF65-F5344CB8AC3E}">
        <p14:creationId xmlns:p14="http://schemas.microsoft.com/office/powerpoint/2010/main" val="1170696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BD3DD0D-3B52-41E3-9BD5-8325226AA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8173" y="757129"/>
            <a:ext cx="4791893" cy="2121538"/>
          </a:xfrm>
        </p:spPr>
        <p:txBody>
          <a:bodyPr/>
          <a:lstStyle/>
          <a:p>
            <a:pPr algn="ctr"/>
            <a:r>
              <a:rPr lang="en-CA" dirty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407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10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1684</TotalTime>
  <Words>139</Words>
  <Application>Microsoft Office PowerPoint</Application>
  <PresentationFormat>On-screen Show (16:9)</PresentationFormat>
  <Paragraphs>23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Helvetica</vt:lpstr>
      <vt:lpstr>Helvetica Neue</vt:lpstr>
      <vt:lpstr>Helvetica Neue Light</vt:lpstr>
      <vt:lpstr>Office Theme</vt:lpstr>
      <vt:lpstr>Template Title</vt:lpstr>
      <vt:lpstr>Quote</vt:lpstr>
      <vt:lpstr>PowerPoint Presentation</vt:lpstr>
      <vt:lpstr>PowerPoint Presentation</vt:lpstr>
      <vt:lpstr>PowerPoint Presentation</vt:lpstr>
      <vt:lpstr>Title or Statement</vt:lpstr>
      <vt:lpstr>Title or Statement</vt:lpstr>
      <vt:lpstr>PowerPoint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OER</dc:title>
  <dc:creator>Josie Gray</dc:creator>
  <cp:lastModifiedBy>Josie Gray</cp:lastModifiedBy>
  <cp:revision>32</cp:revision>
  <dcterms:created xsi:type="dcterms:W3CDTF">2019-05-27T21:54:05Z</dcterms:created>
  <dcterms:modified xsi:type="dcterms:W3CDTF">2021-10-12T19:00:42Z</dcterms:modified>
</cp:coreProperties>
</file>