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9" r:id="rId5"/>
  </p:sldMasterIdLst>
  <p:notesMasterIdLst>
    <p:notesMasterId r:id="rId54"/>
  </p:notesMasterIdLst>
  <p:sldIdLst>
    <p:sldId id="256" r:id="rId6"/>
    <p:sldId id="278" r:id="rId7"/>
    <p:sldId id="309" r:id="rId8"/>
    <p:sldId id="317" r:id="rId9"/>
    <p:sldId id="303" r:id="rId10"/>
    <p:sldId id="383" r:id="rId11"/>
    <p:sldId id="384" r:id="rId12"/>
    <p:sldId id="302" r:id="rId13"/>
    <p:sldId id="304" r:id="rId14"/>
    <p:sldId id="305" r:id="rId15"/>
    <p:sldId id="319" r:id="rId16"/>
    <p:sldId id="320" r:id="rId17"/>
    <p:sldId id="306" r:id="rId18"/>
    <p:sldId id="282" r:id="rId19"/>
    <p:sldId id="308" r:id="rId20"/>
    <p:sldId id="279" r:id="rId21"/>
    <p:sldId id="292" r:id="rId22"/>
    <p:sldId id="321" r:id="rId23"/>
    <p:sldId id="324" r:id="rId24"/>
    <p:sldId id="281" r:id="rId25"/>
    <p:sldId id="280" r:id="rId26"/>
    <p:sldId id="322" r:id="rId27"/>
    <p:sldId id="325" r:id="rId28"/>
    <p:sldId id="336" r:id="rId29"/>
    <p:sldId id="311" r:id="rId30"/>
    <p:sldId id="334" r:id="rId31"/>
    <p:sldId id="335" r:id="rId32"/>
    <p:sldId id="327" r:id="rId33"/>
    <p:sldId id="326" r:id="rId34"/>
    <p:sldId id="287" r:id="rId35"/>
    <p:sldId id="288" r:id="rId36"/>
    <p:sldId id="312" r:id="rId37"/>
    <p:sldId id="293" r:id="rId38"/>
    <p:sldId id="328" r:id="rId39"/>
    <p:sldId id="337" r:id="rId40"/>
    <p:sldId id="333" r:id="rId41"/>
    <p:sldId id="329" r:id="rId42"/>
    <p:sldId id="299" r:id="rId43"/>
    <p:sldId id="300" r:id="rId44"/>
    <p:sldId id="296" r:id="rId45"/>
    <p:sldId id="315" r:id="rId46"/>
    <p:sldId id="295" r:id="rId47"/>
    <p:sldId id="297" r:id="rId48"/>
    <p:sldId id="314" r:id="rId49"/>
    <p:sldId id="313" r:id="rId50"/>
    <p:sldId id="385" r:id="rId51"/>
    <p:sldId id="382" r:id="rId52"/>
    <p:sldId id="277"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13F"/>
    <a:srgbClr val="473B6B"/>
    <a:srgbClr val="2A3A8C"/>
    <a:srgbClr val="4D4072"/>
    <a:srgbClr val="00A1DA"/>
    <a:srgbClr val="00AAE6"/>
    <a:srgbClr val="BB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59156-0051-BBC5-652F-63980C93EDF6}" v="14" dt="2023-05-26T21:50:43.733"/>
    <p1510:client id="{BA459FA5-3D04-C722-136F-0E809CBF9725}" v="323" dt="2023-05-30T15:11:12.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70" autoAdjust="0"/>
  </p:normalViewPr>
  <p:slideViewPr>
    <p:cSldViewPr snapToGrid="0">
      <p:cViewPr varScale="1">
        <p:scale>
          <a:sx n="120" d="100"/>
          <a:sy n="120" d="100"/>
        </p:scale>
        <p:origin x="134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39"/>
    </inkml:context>
    <inkml:brush xml:id="br0">
      <inkml:brushProperty name="width" value="0.1" units="cm"/>
      <inkml:brushProperty name="height" value="0.1" units="cm"/>
      <inkml:brushProperty name="color" value="#FFFFFF"/>
    </inkml:brush>
  </inkml:definitions>
  <inkml:trace contextRef="#ctx0" brushRef="#br0">11880 3995 16383 0 0,'-5'0'0'0'0,"-1"-4"0"0"0,-4-7 0 0 0,0 4 0 0 0,1 7 0 0 0,6 4 0 0 0,10 1 0 0 0,2 0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8"/>
    </inkml:context>
    <inkml:brush xml:id="br0">
      <inkml:brushProperty name="width" value="0.1" units="cm"/>
      <inkml:brushProperty name="height" value="0.1" units="cm"/>
      <inkml:brushProperty name="color" value="#FFFFFF"/>
    </inkml:brush>
  </inkml:definitions>
  <inkml:trace contextRef="#ctx0" brushRef="#br0">10134 3704 16383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9"/>
    </inkml:context>
    <inkml:brush xml:id="br0">
      <inkml:brushProperty name="width" value="0.1" units="cm"/>
      <inkml:brushProperty name="height" value="0.1" units="cm"/>
      <inkml:brushProperty name="color" value="#FFFFFF"/>
    </inkml:brush>
  </inkml:definitions>
  <inkml:trace contextRef="#ctx0" brushRef="#br0">7064 3254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0"/>
    </inkml:context>
    <inkml:brush xml:id="br0">
      <inkml:brushProperty name="width" value="0.1" units="cm"/>
      <inkml:brushProperty name="height" value="0.1" units="cm"/>
      <inkml:brushProperty name="color" value="#FFFFFF"/>
    </inkml:brush>
  </inkml:definitions>
  <inkml:trace contextRef="#ctx0" brushRef="#br0">10028 5345 16383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1"/>
    </inkml:context>
    <inkml:brush xml:id="br0">
      <inkml:brushProperty name="width" value="0.1" units="cm"/>
      <inkml:brushProperty name="height" value="0.1" units="cm"/>
      <inkml:brushProperty name="color" value="#FFFFFF"/>
    </inkml:brush>
  </inkml:definitions>
  <inkml:trace contextRef="#ctx0" brushRef="#br0">7461 4551 16383 0 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2"/>
    </inkml:context>
    <inkml:brush xml:id="br0">
      <inkml:brushProperty name="width" value="0.1" units="cm"/>
      <inkml:brushProperty name="height" value="0.1" units="cm"/>
      <inkml:brushProperty name="color" value="#FFFFFF"/>
    </inkml:brush>
  </inkml:definitions>
  <inkml:trace contextRef="#ctx0" brushRef="#br0">7461 4551 16383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3"/>
    </inkml:context>
    <inkml:brush xml:id="br0">
      <inkml:brushProperty name="width" value="0.1" units="cm"/>
      <inkml:brushProperty name="height" value="0.1" units="cm"/>
      <inkml:brushProperty name="color" value="#FFFFFF"/>
    </inkml:brush>
  </inkml:definitions>
  <inkml:trace contextRef="#ctx0" brushRef="#br0">6482 2725 16383 0 0,'0'0'0'0'0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4"/>
    </inkml:context>
    <inkml:brush xml:id="br0">
      <inkml:brushProperty name="width" value="0.1" units="cm"/>
      <inkml:brushProperty name="height" value="0.1" units="cm"/>
      <inkml:brushProperty name="color" value="#FFFFFF"/>
    </inkml:brush>
  </inkml:definitions>
  <inkml:trace contextRef="#ctx0" brushRef="#br0">12303 1244 16383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5"/>
    </inkml:context>
    <inkml:brush xml:id="br0">
      <inkml:brushProperty name="width" value="0.1" units="cm"/>
      <inkml:brushProperty name="height" value="0.1" units="cm"/>
      <inkml:brushProperty name="color" value="#FFFFFF"/>
    </inkml:brush>
  </inkml:definitions>
  <inkml:trace contextRef="#ctx0" brushRef="#br0">8387 5424 16383 0 0,'0'0'0'0'0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6"/>
    </inkml:context>
    <inkml:brush xml:id="br0">
      <inkml:brushProperty name="width" value="0.1" units="cm"/>
      <inkml:brushProperty name="height" value="0.1" units="cm"/>
      <inkml:brushProperty name="color" value="#FFFFFF"/>
    </inkml:brush>
  </inkml:definitions>
  <inkml:trace contextRef="#ctx0" brushRef="#br0">8229 3969 16383 0 0,'0'0'0'0'0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7"/>
    </inkml:context>
    <inkml:brush xml:id="br0">
      <inkml:brushProperty name="width" value="0.1" units="cm"/>
      <inkml:brushProperty name="height" value="0.1" units="cm"/>
      <inkml:brushProperty name="color" value="#FFFFFF"/>
    </inkml:brush>
  </inkml:definitions>
  <inkml:trace contextRef="#ctx0" brushRef="#br0">6641 8493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0"/>
    </inkml:context>
    <inkml:brush xml:id="br0">
      <inkml:brushProperty name="width" value="0.1" units="cm"/>
      <inkml:brushProperty name="height" value="0.1" units="cm"/>
      <inkml:brushProperty name="color" value="#FFFFFF"/>
    </inkml:brush>
  </inkml:definitions>
  <inkml:trace contextRef="#ctx0" brushRef="#br0">11642 4471 16383 0 0,'0'7'0'0'0,"0"2"0"0"0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8"/>
    </inkml:context>
    <inkml:brush xml:id="br0">
      <inkml:brushProperty name="width" value="0.1" units="cm"/>
      <inkml:brushProperty name="height" value="0.1" units="cm"/>
      <inkml:brushProperty name="color" value="#FFFFFF"/>
    </inkml:brush>
  </inkml:definitions>
  <inkml:trace contextRef="#ctx0" brushRef="#br0">6641 8493 16383 0 0,'0'0'0'0'0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59"/>
    </inkml:context>
    <inkml:brush xml:id="br0">
      <inkml:brushProperty name="width" value="0.1" units="cm"/>
      <inkml:brushProperty name="height" value="0.1" units="cm"/>
      <inkml:brushProperty name="color" value="#FFFFFF"/>
    </inkml:brush>
  </inkml:definitions>
  <inkml:trace contextRef="#ctx0" brushRef="#br0">6641 8493 16383 0 0,'0'0'0'0'0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60"/>
    </inkml:context>
    <inkml:brush xml:id="br0">
      <inkml:brushProperty name="width" value="0.1" units="cm"/>
      <inkml:brushProperty name="height" value="0.1" units="cm"/>
      <inkml:brushProperty name="color" value="#FFFFFF"/>
    </inkml:brush>
  </inkml:definitions>
  <inkml:trace contextRef="#ctx0" brushRef="#br0">6641 8493 16383 0 0,'0'0'0'0'0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61"/>
    </inkml:context>
    <inkml:brush xml:id="br0">
      <inkml:brushProperty name="width" value="0.1" units="cm"/>
      <inkml:brushProperty name="height" value="0.1" units="cm"/>
      <inkml:brushProperty name="color" value="#FFFFFF"/>
    </inkml:brush>
  </inkml:definitions>
  <inkml:trace contextRef="#ctx0" brushRef="#br0">9763 3625 16383 0 0,'0'0'0'0'0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62"/>
    </inkml:context>
    <inkml:brush xml:id="br0">
      <inkml:brushProperty name="width" value="0.1" units="cm"/>
      <inkml:brushProperty name="height" value="0.1" units="cm"/>
      <inkml:brushProperty name="color" value="#FFFFFF"/>
    </inkml:brush>
  </inkml:definitions>
  <inkml:trace contextRef="#ctx0" brushRef="#br0">15055 2434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1"/>
    </inkml:context>
    <inkml:brush xml:id="br0">
      <inkml:brushProperty name="width" value="0.1" units="cm"/>
      <inkml:brushProperty name="height" value="0.1" units="cm"/>
      <inkml:brushProperty name="color" value="#FFFFFF"/>
    </inkml:brush>
  </inkml:definitions>
  <inkml:trace contextRef="#ctx0" brushRef="#br0">11933 4498 16383 0 0,'0'7'0'0'0,"0"2"0"0"0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2"/>
    </inkml:context>
    <inkml:brush xml:id="br0">
      <inkml:brushProperty name="width" value="0.1" units="cm"/>
      <inkml:brushProperty name="height" value="0.1" units="cm"/>
      <inkml:brushProperty name="color" value="#FFFFFF"/>
    </inkml:brush>
  </inkml:definitions>
  <inkml:trace contextRef="#ctx0" brushRef="#br0">11880 3731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3"/>
    </inkml:context>
    <inkml:brush xml:id="br0">
      <inkml:brushProperty name="width" value="0.1" units="cm"/>
      <inkml:brushProperty name="height" value="0.1" units="cm"/>
      <inkml:brushProperty name="color" value="#FFFFFF"/>
    </inkml:brush>
  </inkml:definitions>
  <inkml:trace contextRef="#ctx0" brushRef="#br0">11880 3784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4"/>
    </inkml:context>
    <inkml:brush xml:id="br0">
      <inkml:brushProperty name="width" value="0.1" units="cm"/>
      <inkml:brushProperty name="height" value="0.1" units="cm"/>
      <inkml:brushProperty name="color" value="#FFFFFF"/>
    </inkml:brush>
  </inkml:definitions>
  <inkml:trace contextRef="#ctx0" brushRef="#br0">11959 4022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5"/>
    </inkml:context>
    <inkml:brush xml:id="br0">
      <inkml:brushProperty name="width" value="0.1" units="cm"/>
      <inkml:brushProperty name="height" value="0.1" units="cm"/>
      <inkml:brushProperty name="color" value="#FFFFFF"/>
    </inkml:brush>
  </inkml:definitions>
  <inkml:trace contextRef="#ctx0" brushRef="#br0">6138 8520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6"/>
    </inkml:context>
    <inkml:brush xml:id="br0">
      <inkml:brushProperty name="width" value="0.1" units="cm"/>
      <inkml:brushProperty name="height" value="0.1" units="cm"/>
      <inkml:brushProperty name="color" value="#FFFFFF"/>
    </inkml:brush>
  </inkml:definitions>
  <inkml:trace contextRef="#ctx0" brushRef="#br0">6297 8440 16383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30T15:17:39.647"/>
    </inkml:context>
    <inkml:brush xml:id="br0">
      <inkml:brushProperty name="width" value="0.1" units="cm"/>
      <inkml:brushProperty name="height" value="0.1" units="cm"/>
      <inkml:brushProperty name="color" value="#FFFFFF"/>
    </inkml:brush>
  </inkml:definitions>
  <inkml:trace contextRef="#ctx0" brushRef="#br0">8255 4075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Hello everyone, </a:t>
            </a:r>
          </a:p>
          <a:p>
            <a:r>
              <a:rPr lang="en-US" dirty="0"/>
              <a:t>Thank you all for taking the time out of your day to attend this session on how we can apply universal design for learning (or UDL) to open educational resources (or OER).</a:t>
            </a:r>
            <a:endParaRPr lang="en-US" dirty="0">
              <a:cs typeface="Calibri"/>
            </a:endParaRPr>
          </a:p>
          <a:p>
            <a:endParaRPr lang="en-US" dirty="0"/>
          </a:p>
          <a:p>
            <a:r>
              <a:rPr lang="en-US" dirty="0"/>
              <a:t>First, I would like to point out our event code of conduct, which you would have agreed to when registering for the webinar. If you would like to review the code of conduct, my colleague will put a link to it in the chat.</a:t>
            </a:r>
            <a:endParaRPr lang="en-US" dirty="0">
              <a:cs typeface="Calibri" panose="020F0502020204030204"/>
            </a:endParaRPr>
          </a:p>
          <a:p>
            <a:endParaRPr lang="en-US" dirty="0"/>
          </a:p>
          <a:p>
            <a:r>
              <a:rPr lang="en-US" dirty="0"/>
              <a:t>Next, I would like to highlight that I’ve posted a link to a folder where you can download all resources related to this session on the slide. This link is bit.ly/</a:t>
            </a:r>
            <a:r>
              <a:rPr lang="en-US" dirty="0" err="1"/>
              <a:t>beyondaccessibility</a:t>
            </a:r>
            <a:r>
              <a:rPr lang="en-US" dirty="0"/>
              <a:t>. If you go to this link, you will find the PowerPoint file for these slides, which are accessible to anyone who is using a screen reader and includes my full speaking notes, a PDF of the slides, and a list of links to resources I will highlight during the session. My hope is that this will allow you to easily refer back to these slides, adapt them for your own purpose, and engage with the content in a way and at a time that works best for you. </a:t>
            </a:r>
            <a:endParaRPr lang="en-US" dirty="0">
              <a:cs typeface="Calibri"/>
            </a:endParaRPr>
          </a:p>
          <a:p>
            <a:endParaRPr lang="en-US" dirty="0"/>
          </a:p>
          <a:p>
            <a:r>
              <a:rPr lang="en-US" dirty="0"/>
              <a:t>While I speak, I will be reading out the content on my slides as well as describing any visuals that are there for anyone who cannot see the screen. In addition, we have enabled the automatic captioning in Zoom, which you can turn on for yourself, and the recording will be properly captioned and then emailed out to everyone following the session. These are all examples of ways that I am trying to incorporate accessibility and universal design for learning into my presentation practices, which we will be digging more into in this session.</a:t>
            </a:r>
            <a:endParaRPr lang="en-US" dirty="0">
              <a:cs typeface="Calibri" panose="020F0502020204030204"/>
            </a:endParaRPr>
          </a:p>
          <a:p>
            <a:endParaRPr lang="en-US" dirty="0"/>
          </a:p>
          <a:p>
            <a:r>
              <a:rPr lang="en-US" dirty="0"/>
              <a:t>Before we get into the main topic of exploration today, I would like to take some time to introduce and situate myself in relation to the lands I live on as well as the topic of accessibility and universal design for learning in OER. </a:t>
            </a:r>
            <a:endParaRPr lang="en-US" dirty="0">
              <a:cs typeface="Calibri" panose="020F0502020204030204"/>
            </a:endParaRPr>
          </a:p>
          <a:p>
            <a:endParaRPr lang="en-US" dirty="0"/>
          </a:p>
          <a:p>
            <a:r>
              <a:rPr lang="en-US" dirty="0"/>
              <a:t>My name is Josie Gray and I use she/her pronouns. For those who can’t see me, I am a thin, white woman in my late-twenties with shoulder-length blond hair, glasses, and a septum piercing.</a:t>
            </a:r>
            <a:endParaRPr lang="en-US" dirty="0">
              <a:cs typeface="Calibri" panose="020F0502020204030204"/>
            </a:endParaRPr>
          </a:p>
          <a:p>
            <a:endParaRPr lang="en-US" dirty="0"/>
          </a:p>
          <a:p>
            <a:r>
              <a:rPr lang="en-US" dirty="0"/>
              <a:t>I am joining you today from on </a:t>
            </a:r>
            <a:r>
              <a:rPr lang="en-US" dirty="0" err="1"/>
              <a:t>Moh’kins’tsis</a:t>
            </a:r>
            <a:r>
              <a:rPr lang="en-US" dirty="0"/>
              <a:t> on Treaty 7 lands, which includes the territories of the Blackfoot Confederacy (the Siksika, Piikani, and Kainai Nations), the Tsuut’ina Nation, and the Stoney Nakoda (including the </a:t>
            </a:r>
            <a:r>
              <a:rPr lang="en-US" dirty="0" err="1"/>
              <a:t>Chiniki</a:t>
            </a:r>
            <a:r>
              <a:rPr lang="en-US" dirty="0"/>
              <a:t>, </a:t>
            </a:r>
            <a:r>
              <a:rPr lang="en-US" dirty="0" err="1"/>
              <a:t>Bearspaw</a:t>
            </a:r>
            <a:r>
              <a:rPr lang="en-US" dirty="0"/>
              <a:t>, and Wesley Nations). This place is also home to Métis Nation of Alberta, Region 3.</a:t>
            </a:r>
          </a:p>
          <a:p>
            <a:endParaRPr lang="en-US" dirty="0">
              <a:cs typeface="Calibri"/>
            </a:endParaRPr>
          </a:p>
          <a:p>
            <a:r>
              <a:rPr lang="en-US" dirty="0"/>
              <a:t>I have moved a few times through my life, so I would also like to acknowledge the Tsimshian First Nation, the nations who are a part of Treaty 6 territory, as well as the </a:t>
            </a:r>
            <a:r>
              <a:rPr lang="en-US" dirty="0" err="1"/>
              <a:t>Lkwungen</a:t>
            </a:r>
            <a:r>
              <a:rPr lang="en-US" dirty="0"/>
              <a:t> and WSANEC Peoples as I've had the opportunities to spend time and learn on all of their lands through my life.</a:t>
            </a:r>
            <a:endParaRPr lang="en-US" dirty="0">
              <a:cs typeface="Calibri"/>
            </a:endParaRPr>
          </a:p>
          <a:p>
            <a:endParaRPr lang="en-US" dirty="0"/>
          </a:p>
          <a:p>
            <a:r>
              <a:rPr lang="en-US" dirty="0"/>
              <a:t>As a settler, I have a responsibility to learn about Canada’s colonial and genocidal history and the enduring inequities and injustices in this country and support the work of Indigenous Peoples across this country who continue to fight for truth, justice, equity, safety, and rights to their own lands.</a:t>
            </a:r>
            <a:endParaRPr lang="en-US" dirty="0">
              <a:cs typeface="Calibri"/>
            </a:endParaRPr>
          </a:p>
          <a:p>
            <a:r>
              <a:rPr lang="en-US" dirty="0"/>
              <a:t>---</a:t>
            </a:r>
            <a:endParaRPr lang="en-US" dirty="0">
              <a:cs typeface="Calibri"/>
            </a:endParaRPr>
          </a:p>
          <a:p>
            <a:r>
              <a:rPr lang="en-US" dirty="0"/>
              <a:t>I work for </a:t>
            </a:r>
            <a:r>
              <a:rPr lang="en-US" dirty="0" err="1"/>
              <a:t>BCcampus</a:t>
            </a:r>
            <a:r>
              <a:rPr lang="en-US" dirty="0"/>
              <a:t>, which is an organization in British Columbia, Canada, that supports all the public post-secondary institutions in the province in the areas of open education, learning and teaching, and other special projects. Specifically, I work on the open education team as the manager of production and publishing. In this role, I oversee the production and publication of OER projects that </a:t>
            </a:r>
            <a:r>
              <a:rPr lang="en-US" dirty="0" err="1"/>
              <a:t>BCcampus</a:t>
            </a:r>
            <a:r>
              <a:rPr lang="en-US" dirty="0"/>
              <a:t> funds and support faculty in creating OER that are well designed and accessible. I also manage the B.C. Open Collection, which is a collection of over 300 open textbooks and open courses. You can view the collection at collection.bccampus.ca.</a:t>
            </a:r>
            <a:endParaRPr lang="en-US" dirty="0">
              <a:cs typeface="Calibri"/>
            </a:endParaRPr>
          </a:p>
          <a:p>
            <a:endParaRPr lang="en-US" dirty="0"/>
          </a:p>
          <a:p>
            <a:r>
              <a:rPr lang="en-US" dirty="0"/>
              <a:t>I have been working in the area of digital accessibility in open textbook publishing for nearly seven years, and in that time my understanding of accessibility has evolved from a very specific focus on web accessibility guidelines and accessibility checklists to more a more complicated understanding informed by universal design for learning and social model of disability, all of which we will explore in this webinar. In 2021, I graduated with a Master’s of Design in Inclusive Design from OCAD University, and that degree has also informed how I approach and understand this topic as well.</a:t>
            </a:r>
            <a:endParaRPr lang="en-US" dirty="0">
              <a:cs typeface="Calibri"/>
            </a:endParaRPr>
          </a:p>
          <a:p>
            <a:endParaRPr lang="en-US" dirty="0"/>
          </a:p>
          <a:p>
            <a:r>
              <a:rPr lang="en-US" dirty="0"/>
              <a:t>The things I will be sharing today come from my experience in making open educational resources more accessible to disabled students, and all that I have learned along the way. My hope is that I will be able to share concrete things that you can do to make your resources accessible and flexible for all students, as well as concepts that may help you think more critically about accessibility and disability. However, it’s important to recognize I am not a disabled person, and that disability is a huge category and there is a huge amount of diversity even among people with similar disabilities. I say this because I do not know everything of what it is to make something accessible to all people, and what may work for one person may not work for another. So I really want to encourage you to dig into all of the things we are going to talk about today, and then seek out and listen to the voices of disabled people, and disabled students in particular. Especially the ones on your own campuses and in your classes. Lived experience is so valuable, and I know I have learned so much from people with that lived experience.</a:t>
            </a:r>
            <a:endParaRPr lang="en-US" dirty="0">
              <a:cs typeface="Calibri"/>
            </a:endParaRPr>
          </a:p>
          <a:p>
            <a:pPr>
              <a:buFont typeface="Arial" panose="020B0604020202020204" pitchFamily="34" charset="0"/>
            </a:pPr>
            <a:endParaRPr lang="en-US"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Universal Design for Learning (or UDL) is a useful framework that can support flexible learning design and designing for student variability. UDL encourages designing teaching and learning environments and materials so that they provide choice and flexibility for students. UDL has three principles. They are: multiple means of engagement, multiple means of representation, and multiple means of action and expression for students.</a:t>
            </a:r>
            <a:endParaRPr lang="en-CA">
              <a:cs typeface="Calibri"/>
            </a:endParaRPr>
          </a:p>
          <a:p>
            <a:endParaRPr lang="en-CA" dirty="0">
              <a:cs typeface="Calibri"/>
            </a:endParaRPr>
          </a:p>
          <a:p>
            <a:pPr marL="171450" indent="-171450">
              <a:buFont typeface="Arial"/>
              <a:buChar char="•"/>
            </a:pPr>
            <a:r>
              <a:rPr lang="en-CA" dirty="0">
                <a:cs typeface="Calibri"/>
              </a:rPr>
              <a:t>Engagement is the why of learning. It looks at designing learning experiences that provide options to motivate students to learn.</a:t>
            </a:r>
          </a:p>
          <a:p>
            <a:pPr marL="171450" indent="-171450">
              <a:buFont typeface="Arial"/>
              <a:buChar char="•"/>
            </a:pPr>
            <a:r>
              <a:rPr lang="en-CA" dirty="0">
                <a:cs typeface="Calibri"/>
              </a:rPr>
              <a:t>Representation is the what of learning. It looks at how the content is being presented to students and aims to create content that gives students options in how they engage with that content. </a:t>
            </a:r>
          </a:p>
          <a:p>
            <a:pPr marL="171450" indent="-171450">
              <a:buFont typeface="Arial"/>
              <a:buChar char="•"/>
            </a:pPr>
            <a:r>
              <a:rPr lang="en-CA" dirty="0">
                <a:cs typeface="Calibri"/>
              </a:rPr>
              <a:t>Action and expression is the how of learning. It looks at the options students have for demonstrating and managing their knowledge and learning.</a:t>
            </a:r>
          </a:p>
          <a:p>
            <a:pPr marL="171450" indent="-171450">
              <a:buFont typeface="Arial"/>
              <a:buChar char="•"/>
            </a:pPr>
            <a:endParaRPr lang="en-CA" dirty="0">
              <a:cs typeface="Calibri"/>
            </a:endParaRPr>
          </a:p>
          <a:p>
            <a:pPr marL="171450" indent="-171450">
              <a:buFont typeface="Arial"/>
              <a:buChar char="•"/>
            </a:pPr>
            <a:endParaRPr lang="en-CA" dirty="0">
              <a:cs typeface="Calibri"/>
            </a:endParaRPr>
          </a:p>
          <a:p>
            <a:endParaRPr lang="en-CA"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297032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since we are talking about open educational resources, I want us in this session to focus on idea of providing multiple means of representation, since it is the guidelines that is most applicable to educational materials. For this principle, Universal Design for Learning provides three guidelines. They are perception, language and symbols, and comprehension. We are going to go through each of these three guidelines in more detail and after each guideline I am going to provide a few examples of how it can be applied to open educational resources.</a:t>
            </a:r>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85667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guideline is perception, which has to do with providing options for students to interact with content that doesn't reply on a single sense, like sight, hearing, movement, or touch. Many of these things are closely related to web content accessibility guidelines that we talked about last time. However, a key aspect of the perception guideline is user choice and the ability to customize.</a:t>
            </a:r>
          </a:p>
          <a:p>
            <a:endParaRPr lang="en-US" dirty="0">
              <a:cs typeface="Calibri"/>
            </a:endParaRPr>
          </a:p>
          <a:p>
            <a:r>
              <a:rPr lang="en-US" dirty="0">
                <a:cs typeface="Calibri"/>
              </a:rPr>
              <a:t>This includes offering ways of customizing the display of information, </a:t>
            </a:r>
          </a:p>
          <a:p>
            <a:pPr marL="171450" indent="-171450">
              <a:buFont typeface="Arial"/>
              <a:buChar char="•"/>
            </a:pPr>
            <a:r>
              <a:rPr lang="en-US" dirty="0">
                <a:cs typeface="Calibri"/>
              </a:rPr>
              <a:t>like changing the size and spacing of things like images and text, </a:t>
            </a:r>
          </a:p>
          <a:p>
            <a:pPr marL="171450" indent="-171450">
              <a:buFont typeface="Arial"/>
              <a:buChar char="•"/>
            </a:pPr>
            <a:r>
              <a:rPr lang="en-US" dirty="0">
                <a:cs typeface="Calibri"/>
              </a:rPr>
              <a:t>changing </a:t>
            </a:r>
            <a:r>
              <a:rPr lang="en-US" dirty="0" err="1">
                <a:cs typeface="Calibri"/>
              </a:rPr>
              <a:t>colours</a:t>
            </a:r>
            <a:r>
              <a:rPr lang="en-US" dirty="0">
                <a:cs typeface="Calibri"/>
              </a:rPr>
              <a:t> and increasing </a:t>
            </a:r>
            <a:r>
              <a:rPr lang="en-US" dirty="0" err="1">
                <a:cs typeface="Calibri"/>
              </a:rPr>
              <a:t>colour</a:t>
            </a:r>
            <a:r>
              <a:rPr lang="en-US" dirty="0">
                <a:cs typeface="Calibri"/>
              </a:rPr>
              <a:t> contrast, </a:t>
            </a:r>
          </a:p>
          <a:p>
            <a:pPr marL="171450" indent="-171450">
              <a:buFont typeface="Arial"/>
              <a:buChar char="•"/>
            </a:pPr>
            <a:r>
              <a:rPr lang="en-US" dirty="0">
                <a:cs typeface="Calibri"/>
              </a:rPr>
              <a:t>adjusting the speed of audio in recordings or text-to-speech tools, </a:t>
            </a:r>
          </a:p>
          <a:p>
            <a:pPr marL="171450" indent="-171450">
              <a:buFont typeface="Arial"/>
              <a:buChar char="•"/>
            </a:pPr>
            <a:r>
              <a:rPr lang="en-US" dirty="0">
                <a:cs typeface="Calibri"/>
              </a:rPr>
              <a:t>and changing font.</a:t>
            </a:r>
          </a:p>
          <a:p>
            <a:pPr marL="171450" indent="-171450">
              <a:buFont typeface="Arial"/>
              <a:buChar char="•"/>
            </a:pPr>
            <a:endParaRPr lang="en-US" dirty="0">
              <a:cs typeface="Calibri"/>
            </a:endParaRPr>
          </a:p>
          <a:p>
            <a:r>
              <a:rPr lang="en-US" dirty="0">
                <a:cs typeface="Calibri"/>
              </a:rPr>
              <a:t>The next is to provide alternatives for auditory information. This can include providing transcripts and captions for video and audio, but can also include American Sign Language, visual representations like sheet music or emojis, or visual or tactile experiences for sound effects, like vibrations.</a:t>
            </a:r>
          </a:p>
          <a:p>
            <a:endParaRPr lang="en-US" dirty="0">
              <a:cs typeface="Calibri"/>
            </a:endParaRPr>
          </a:p>
          <a:p>
            <a:r>
              <a:rPr lang="en-US" dirty="0">
                <a:cs typeface="Calibri"/>
              </a:rPr>
              <a:t>And finally, offer alternatives for visual information. This can include text descriptions for images, audio versions of text, tactile graphics and 3-D representations.</a:t>
            </a:r>
          </a:p>
          <a:p>
            <a:endParaRPr lang="en-US" dirty="0">
              <a:cs typeface="Calibri"/>
            </a:endParaRPr>
          </a:p>
          <a:p>
            <a:r>
              <a:rPr lang="en-US" dirty="0">
                <a:cs typeface="Calibri"/>
              </a:rPr>
              <a:t>Let's look at some examples.</a:t>
            </a:r>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398587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example of what this could look like is making resources available in multiple formats. So for example, if you are creating your own readings or assignment descriptions, you might share the PDF and the Word file. The PDF is easier to download and open, but the Word has built in accessibility tools like text to speech and the ability to customize the display of text.</a:t>
            </a:r>
          </a:p>
          <a:p>
            <a:endParaRPr lang="en-US">
              <a:cs typeface="Calibri"/>
            </a:endParaRPr>
          </a:p>
          <a:p>
            <a:r>
              <a:rPr lang="en-US">
                <a:cs typeface="Calibri"/>
              </a:rPr>
              <a:t>If you are creating OER in Pressbooks, which is a self-publishing tool often used for creating open textbooks, you can easily produce OER in multiple formats, including a webbook, PDF, and eBook.</a:t>
            </a:r>
            <a:r>
              <a:rPr lang="en-US"/>
              <a:t> Each of these formats have different strengths and weaknesses, and are useful in different situations. PDFs are good for printing and annotating, the </a:t>
            </a:r>
            <a:r>
              <a:rPr lang="en-US" err="1"/>
              <a:t>EBook</a:t>
            </a:r>
            <a:r>
              <a:rPr lang="en-US"/>
              <a:t> is great for offline reading on a mobile device and customizing the display of text, and the webbook can be accessed in any browser at any time, can include multimedia content, and will work with browser text-to-speech tools.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94114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Another way to support perception is to provide content in multiple modalities by combining text, images, video, audio and interactivity to give students multiple ways to engage with content. So for example, text-to-speech, audiobooks, videos, and H5P activities.</a:t>
            </a:r>
          </a:p>
        </p:txBody>
      </p:sp>
      <p:sp>
        <p:nvSpPr>
          <p:cNvPr id="4" name="Slide Number Placeholder 3"/>
          <p:cNvSpPr>
            <a:spLocks noGrp="1"/>
          </p:cNvSpPr>
          <p:nvPr>
            <p:ph type="sldNum" sz="quarter" idx="5"/>
          </p:nvPr>
        </p:nvSpPr>
        <p:spPr/>
        <p:txBody>
          <a:bodyPr/>
          <a:lstStyle/>
          <a:p>
            <a:fld id="{C608F43B-2871-463A-AD9E-8FFEE86A9B16}" type="slidenum">
              <a:rPr lang="en-US" smtClean="0"/>
              <a:t>14</a:t>
            </a:fld>
            <a:endParaRPr lang="en-US"/>
          </a:p>
        </p:txBody>
      </p:sp>
    </p:spTree>
    <p:extLst>
      <p:ext uri="{BB962C8B-B14F-4D97-AF65-F5344CB8AC3E}">
        <p14:creationId xmlns:p14="http://schemas.microsoft.com/office/powerpoint/2010/main" val="1717823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this example shows a text-to-speech tool that is available by default in </a:t>
            </a:r>
            <a:r>
              <a:rPr lang="en-US" dirty="0" err="1">
                <a:cs typeface="Calibri"/>
              </a:rPr>
              <a:t>FireFox</a:t>
            </a:r>
            <a:r>
              <a:rPr lang="en-US" dirty="0">
                <a:cs typeface="Calibri"/>
              </a:rPr>
              <a:t> called reader view. It allows you to customize the display of text on a webpage as well as read that text out loud. In this example, I have enabled reader view in an open textbook published in Pressbooks, so we are looking at a chapter in the webbook.</a:t>
            </a:r>
          </a:p>
          <a:p>
            <a:endParaRPr lang="en-US" dirty="0">
              <a:cs typeface="Calibri"/>
            </a:endParaRPr>
          </a:p>
          <a:p>
            <a:r>
              <a:rPr lang="en-US" b="1" dirty="0">
                <a:cs typeface="Calibri"/>
              </a:rPr>
              <a:t>[Enable demo – only play about 10 seconds]</a:t>
            </a:r>
          </a:p>
          <a:p>
            <a:endParaRPr lang="en-US" dirty="0">
              <a:cs typeface="Calibri"/>
            </a:endParaRPr>
          </a:p>
          <a:p>
            <a:r>
              <a:rPr lang="en-US" dirty="0">
                <a:cs typeface="Calibri"/>
              </a:rPr>
              <a:t>Other browsers have similar tools. For example, Chrome has many text-to-speech browser extensions that do similar things. In addition, programs like Adobe Reader and Microsoft Word also have built-in text to speech capabilities. I would recommend experimenting with these tools for yourself and sharing them with your students, who may not know they exist.</a:t>
            </a:r>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418431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[Play]</a:t>
            </a:r>
            <a:r>
              <a:rPr lang="en-US" dirty="0">
                <a:cs typeface="Calibri"/>
              </a:rPr>
              <a:t> Here is an example of an audio version of a Math for Trades open text book. The authors wrote the textbook and then narrated each chapter. Those recordings were compiled in a playlist in the video hosting platform Kaltura where they can be listened to directly there. </a:t>
            </a:r>
            <a:r>
              <a:rPr lang="en-US" b="1" dirty="0">
                <a:cs typeface="Calibri"/>
              </a:rPr>
              <a:t>[Wait, then pause]</a:t>
            </a:r>
            <a:r>
              <a:rPr lang="en-US" dirty="0">
                <a:cs typeface="Calibri"/>
              </a:rPr>
              <a:t> And then the recordings were also embedded directly in the open textbook, which was published with Pressbooks, so students can easily find the recordings and listen as they read. </a:t>
            </a:r>
            <a:r>
              <a:rPr lang="en-US" b="1" dirty="0">
                <a:cs typeface="Calibri"/>
              </a:rPr>
              <a:t>[PLAY]</a:t>
            </a:r>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3713735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an example of math content in Pressbooks that is written using the LaTeX markup language and then rendered with MathJax. One of the features of MathJax is it allows users to customize the display of math content.</a:t>
            </a:r>
          </a:p>
          <a:p>
            <a:endParaRPr lang="en-US" dirty="0">
              <a:cs typeface="Calibri"/>
            </a:endParaRPr>
          </a:p>
          <a:p>
            <a:r>
              <a:rPr lang="en-US" b="1" dirty="0">
                <a:cs typeface="Calibri"/>
              </a:rPr>
              <a:t>[Play video]</a:t>
            </a:r>
            <a:r>
              <a:rPr lang="en-US" dirty="0">
                <a:cs typeface="Calibri"/>
              </a:rPr>
              <a:t> One way this works is you can right click any of the math equations, select "Math Settings," go down to "Scale all math" and then enter a percent value for what you'd like all Math to be scaled to. So in this case, I changed 100% to 200%. And all of the equations doubled in size. To change it back, I right click, </a:t>
            </a:r>
            <a:r>
              <a:rPr lang="en-US" dirty="0"/>
              <a:t>select "Math Settings," go down to "Scale all math," and change 200% back to 100%. </a:t>
            </a:r>
          </a:p>
          <a:p>
            <a:endParaRPr lang="en-US" dirty="0">
              <a:cs typeface="Calibri"/>
            </a:endParaRPr>
          </a:p>
          <a:p>
            <a:r>
              <a:rPr lang="en-US" dirty="0">
                <a:cs typeface="Calibri"/>
              </a:rPr>
              <a:t>You can also set the zoom so only select equations zoom. So again, right click, go to "Math Settings" and then "Zoom Triger." Here is where you select what you want to cause an equation to zoom. Right now it is set to no zoom. But you can change that to Hover, Click, or Double Click. I am going to select click. Now when I click an equation, it enlarges based on the Zoom factor, which is also something that can be customized in Math Settings. </a:t>
            </a:r>
            <a:r>
              <a:rPr lang="en-US" b="1" dirty="0">
                <a:cs typeface="Calibri"/>
              </a:rPr>
              <a:t>[STOP video]</a:t>
            </a:r>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402594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second guideline is around the use of languages and symbols to establish a shared understanding of the topics being discussed.</a:t>
            </a:r>
          </a:p>
          <a:p>
            <a:endParaRPr lang="en-US" dirty="0">
              <a:cs typeface="Calibri"/>
            </a:endParaRPr>
          </a:p>
          <a:p>
            <a:r>
              <a:rPr lang="en-US" dirty="0">
                <a:cs typeface="Calibri"/>
              </a:rPr>
              <a:t>This includes:</a:t>
            </a:r>
          </a:p>
          <a:p>
            <a:pPr marL="171450" indent="-171450">
              <a:buFont typeface="Arial"/>
              <a:buChar char="•"/>
            </a:pPr>
            <a:r>
              <a:rPr lang="en-US" dirty="0">
                <a:cs typeface="Calibri"/>
              </a:rPr>
              <a:t>Clarifying vocabulary and symbols by providing definition lists or symbol legends with alternative text descriptions.</a:t>
            </a:r>
          </a:p>
          <a:p>
            <a:pPr marL="171450" indent="-171450">
              <a:buFont typeface="Arial"/>
              <a:buChar char="•"/>
            </a:pPr>
            <a:r>
              <a:rPr lang="en-US" dirty="0">
                <a:cs typeface="Calibri"/>
              </a:rPr>
              <a:t>Clarifying syntax and structure</a:t>
            </a:r>
          </a:p>
          <a:p>
            <a:pPr marL="171450" indent="-171450">
              <a:buFont typeface="Arial"/>
              <a:buChar char="•"/>
            </a:pPr>
            <a:r>
              <a:rPr lang="en-US" dirty="0">
                <a:cs typeface="Calibri"/>
              </a:rPr>
              <a:t>Supporting decoding of text, mathematical notation, and symbols, such as through text-to-speech, which we will talk more about later.</a:t>
            </a:r>
          </a:p>
          <a:p>
            <a:pPr marL="171450" indent="-171450">
              <a:buFont typeface="Arial"/>
              <a:buChar char="•"/>
            </a:pPr>
            <a:r>
              <a:rPr lang="en-US" dirty="0">
                <a:cs typeface="Calibri"/>
              </a:rPr>
              <a:t>Promote understanding across languages, for example by providing definitions of key terms in students' first languages.</a:t>
            </a:r>
          </a:p>
          <a:p>
            <a:pPr marL="171450" indent="-171450">
              <a:buFont typeface="Arial"/>
              <a:buChar char="•"/>
            </a:pPr>
            <a:r>
              <a:rPr lang="en-US" dirty="0">
                <a:cs typeface="Calibri"/>
              </a:rPr>
              <a:t>Illustrate through multiple media. For example, represent a concept in two different ways, like a text explanation and a video demonstration.</a:t>
            </a:r>
          </a:p>
          <a:p>
            <a:pPr marL="171450" indent="-171450">
              <a:buFont typeface="Arial"/>
              <a:buChar char="•"/>
            </a:pPr>
            <a:endParaRPr lang="en-US" dirty="0">
              <a:cs typeface="Calibri"/>
            </a:endParaRPr>
          </a:p>
          <a:p>
            <a:pPr marL="0" indent="0">
              <a:buFont typeface="Arial"/>
              <a:buNone/>
            </a:pPr>
            <a:r>
              <a:rPr lang="en-US" dirty="0">
                <a:cs typeface="Calibri"/>
              </a:rPr>
              <a:t>Let’s go through some examples of how this can be applied in OER.</a:t>
            </a:r>
          </a:p>
          <a:p>
            <a:pPr marL="171450" indent="-171450">
              <a:buFont typeface="Arial"/>
              <a:buChar char="•"/>
            </a:pP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2442145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screenshot of a chapter in an open textbook published in Pressbooks. The authors of this book used </a:t>
            </a:r>
            <a:r>
              <a:rPr lang="en-US" err="1">
                <a:cs typeface="Calibri"/>
              </a:rPr>
              <a:t>Pressbooks's</a:t>
            </a:r>
            <a:r>
              <a:rPr lang="en-US">
                <a:cs typeface="Calibri"/>
              </a:rPr>
              <a:t> glossary tool to provide definitions for key terms directly in the text. Terms that are glossary terms appear bold, dark red, and with a dotted underline. When students select the term, the definition for the term pops up.  In this screenshot, the terms voltage, current, and resistance are all marked as glossary terms. And the definition of voltage is displaying. </a:t>
            </a:r>
            <a:r>
              <a:rPr lang="en-US"/>
              <a:t>In addition, a full list of glossary terms and their definitions are provided in the back of the book.</a:t>
            </a:r>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184680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this will be the rough structure of our session today.</a:t>
            </a:r>
          </a:p>
          <a:p>
            <a:pPr marL="171450" indent="-171450">
              <a:buFont typeface="Arial"/>
              <a:buChar char="•"/>
            </a:pPr>
            <a:r>
              <a:rPr lang="en-US" dirty="0">
                <a:cs typeface="Calibri"/>
              </a:rPr>
              <a:t>I will start with a short review of the session my colleague Harper Friedman did on technical accessibility a few weeks ago.</a:t>
            </a:r>
          </a:p>
          <a:p>
            <a:pPr marL="171450" indent="-171450">
              <a:buFont typeface="Arial"/>
              <a:buChar char="•"/>
            </a:pPr>
            <a:r>
              <a:rPr lang="en-US" dirty="0">
                <a:cs typeface="Calibri"/>
              </a:rPr>
              <a:t>Then I will introduce two concepts that will help us think beyond technical accessibility and conformance. This includes the social model of disability and universal design for learning or UDL.</a:t>
            </a:r>
          </a:p>
          <a:p>
            <a:pPr marL="171450" indent="-171450">
              <a:buFont typeface="Arial"/>
              <a:buChar char="•"/>
            </a:pPr>
            <a:r>
              <a:rPr lang="en-US" dirty="0">
                <a:cs typeface="Calibri"/>
              </a:rPr>
              <a:t>And then we will move into how all of this can apply to open educational resources by thinking about things like multimodality and multiple formats, accessible math, and image descriptions.</a:t>
            </a:r>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573553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[Press play]</a:t>
            </a:r>
          </a:p>
          <a:p>
            <a:r>
              <a:rPr lang="en-US">
                <a:cs typeface="Calibri"/>
              </a:rPr>
              <a:t>And this is an example of a video tutorial that a VIU instructor made to demonstrate different hair styling techniques. The videos don't have sound, but shows the instructor demoing different hair </a:t>
            </a:r>
            <a:r>
              <a:rPr lang="en-US" err="1">
                <a:cs typeface="Calibri"/>
              </a:rPr>
              <a:t>colouring</a:t>
            </a:r>
            <a:r>
              <a:rPr lang="en-US">
                <a:cs typeface="Calibri"/>
              </a:rPr>
              <a:t> and bleaching techniques on a mannequin.</a:t>
            </a:r>
            <a:endParaRPr lang="en-US"/>
          </a:p>
          <a:p>
            <a:endParaRPr lang="en-US">
              <a:cs typeface="Calibri"/>
            </a:endParaRPr>
          </a:p>
          <a:p>
            <a:r>
              <a:rPr lang="en-US">
                <a:cs typeface="Calibri"/>
              </a:rPr>
              <a:t>This is an example of something that would be very difficult to demonstrate with just images and text, and so by providing a video demo like this, students can watch exactly how the technique should be done as much as they want. </a:t>
            </a:r>
            <a:r>
              <a:rPr lang="en-US" b="1">
                <a:cs typeface="Calibri"/>
              </a:rPr>
              <a:t>[Pause once done talking]</a:t>
            </a:r>
          </a:p>
        </p:txBody>
      </p:sp>
      <p:sp>
        <p:nvSpPr>
          <p:cNvPr id="4" name="Slide Number Placeholder 3"/>
          <p:cNvSpPr>
            <a:spLocks noGrp="1"/>
          </p:cNvSpPr>
          <p:nvPr>
            <p:ph type="sldNum" sz="quarter" idx="5"/>
          </p:nvPr>
        </p:nvSpPr>
        <p:spPr/>
        <p:txBody>
          <a:bodyPr/>
          <a:lstStyle/>
          <a:p>
            <a:fld id="{C608F43B-2871-463A-AD9E-8FFEE86A9B16}" type="slidenum">
              <a:rPr lang="en-US" smtClean="0"/>
              <a:t>20</a:t>
            </a:fld>
            <a:endParaRPr lang="en-US"/>
          </a:p>
        </p:txBody>
      </p:sp>
    </p:spTree>
    <p:extLst>
      <p:ext uri="{BB962C8B-B14F-4D97-AF65-F5344CB8AC3E}">
        <p14:creationId xmlns:p14="http://schemas.microsoft.com/office/powerpoint/2010/main" val="3052898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here is another example of how MathJax can make math equations more accessible. This video shows content in a math textbook that is written in LaTeX and rendered with MathJax. MathJax translates the equation into MathML, which can be ready by my NVDA screen reader. So this video shows how the NVDA screen reader interprets the equations.</a:t>
            </a:r>
          </a:p>
          <a:p>
            <a:endParaRPr lang="en-US" dirty="0">
              <a:cs typeface="Calibri"/>
            </a:endParaRPr>
          </a:p>
          <a:p>
            <a:r>
              <a:rPr lang="en-US" b="1" dirty="0">
                <a:cs typeface="Calibri"/>
              </a:rPr>
              <a:t>[Play video]</a:t>
            </a:r>
          </a:p>
        </p:txBody>
      </p:sp>
      <p:sp>
        <p:nvSpPr>
          <p:cNvPr id="4" name="Slide Number Placeholder 3"/>
          <p:cNvSpPr>
            <a:spLocks noGrp="1"/>
          </p:cNvSpPr>
          <p:nvPr>
            <p:ph type="sldNum" sz="quarter" idx="5"/>
          </p:nvPr>
        </p:nvSpPr>
        <p:spPr/>
        <p:txBody>
          <a:bodyPr/>
          <a:lstStyle/>
          <a:p>
            <a:fld id="{C608F43B-2871-463A-AD9E-8FFEE86A9B16}" type="slidenum">
              <a:rPr lang="en-US" smtClean="0"/>
              <a:t>21</a:t>
            </a:fld>
            <a:endParaRPr lang="en-US"/>
          </a:p>
        </p:txBody>
      </p:sp>
    </p:spTree>
    <p:extLst>
      <p:ext uri="{BB962C8B-B14F-4D97-AF65-F5344CB8AC3E}">
        <p14:creationId xmlns:p14="http://schemas.microsoft.com/office/powerpoint/2010/main" val="2878085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final guideline is around comprehension to support students in constructing meaning and generating new understandings.</a:t>
            </a:r>
          </a:p>
          <a:p>
            <a:endParaRPr lang="en-US">
              <a:cs typeface="Calibri"/>
            </a:endParaRPr>
          </a:p>
          <a:p>
            <a:r>
              <a:rPr lang="en-US">
                <a:cs typeface="Calibri"/>
              </a:rPr>
              <a:t>This includes </a:t>
            </a:r>
          </a:p>
          <a:p>
            <a:pPr marL="171450" indent="-171450">
              <a:buFont typeface="Arial"/>
              <a:buChar char="•"/>
            </a:pPr>
            <a:r>
              <a:rPr lang="en-US">
                <a:cs typeface="Calibri"/>
              </a:rPr>
              <a:t>providing background information and context and supporting students in bringing in their own knowledge.</a:t>
            </a:r>
          </a:p>
          <a:p>
            <a:pPr marL="171450" indent="-171450">
              <a:buFont typeface="Arial"/>
              <a:buChar char="•"/>
            </a:pPr>
            <a:r>
              <a:rPr lang="en-US">
                <a:cs typeface="Calibri"/>
              </a:rPr>
              <a:t>Also highlighting patterns, critical features, big ideas, and relationships.</a:t>
            </a:r>
          </a:p>
          <a:p>
            <a:pPr marL="171450" indent="-171450">
              <a:buFont typeface="Arial"/>
              <a:buChar char="•"/>
            </a:pPr>
            <a:r>
              <a:rPr lang="en-US">
                <a:cs typeface="Calibri"/>
              </a:rPr>
              <a:t>Guiding information processing and visualization</a:t>
            </a:r>
          </a:p>
          <a:p>
            <a:pPr marL="171450" indent="-171450">
              <a:buFont typeface="Arial"/>
              <a:buChar char="•"/>
            </a:pPr>
            <a:r>
              <a:rPr lang="en-US">
                <a:cs typeface="Calibri"/>
              </a:rPr>
              <a:t>And maximizing transfer and generalization.</a:t>
            </a: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22</a:t>
            </a:fld>
            <a:endParaRPr lang="en-US"/>
          </a:p>
        </p:txBody>
      </p:sp>
    </p:spTree>
    <p:extLst>
      <p:ext uri="{BB962C8B-B14F-4D97-AF65-F5344CB8AC3E}">
        <p14:creationId xmlns:p14="http://schemas.microsoft.com/office/powerpoint/2010/main" val="3477958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How information is organized and structured in an educational resource plays an important role in comprehension. That means:</a:t>
            </a:r>
            <a:endParaRPr lang="en-US"/>
          </a:p>
          <a:p>
            <a:pPr marL="171450" indent="-171450">
              <a:buFont typeface="Arial"/>
              <a:buChar char="•"/>
            </a:pPr>
            <a:r>
              <a:rPr lang="en-CA"/>
              <a:t>Thinking about how you will scaffold new knowledge, </a:t>
            </a:r>
            <a:endParaRPr lang="en-US"/>
          </a:p>
          <a:p>
            <a:pPr marL="171450" indent="-171450">
              <a:buFont typeface="Arial"/>
              <a:buChar char="•"/>
            </a:pPr>
            <a:r>
              <a:rPr lang="en-CA"/>
              <a:t>Considering how people might navigate the resource</a:t>
            </a:r>
            <a:endParaRPr lang="en-US"/>
          </a:p>
          <a:p>
            <a:pPr marL="171450" indent="-171450">
              <a:buFont typeface="Arial"/>
              <a:buChar char="•"/>
            </a:pPr>
            <a:r>
              <a:rPr lang="en-CA"/>
              <a:t>Paying attention to the number of chapters, the titles, and the use of sections and subsections</a:t>
            </a:r>
            <a:endParaRPr lang="en-US"/>
          </a:p>
          <a:p>
            <a:pPr marL="171450" indent="-171450">
              <a:buFont typeface="Arial"/>
              <a:buChar char="•"/>
            </a:pPr>
            <a:r>
              <a:rPr lang="en-CA">
                <a:cs typeface="Calibri"/>
              </a:rPr>
              <a:t>Establishing numbering systems for headings, figures, and tables</a:t>
            </a:r>
          </a:p>
          <a:p>
            <a:pPr marL="171450" indent="-171450">
              <a:buFont typeface="Arial"/>
              <a:buChar char="•"/>
            </a:pPr>
            <a:r>
              <a:rPr lang="en-CA"/>
              <a:t>And ensuring chapters have consistent elements and structure. </a:t>
            </a:r>
            <a:endParaRPr lang="en-US"/>
          </a:p>
          <a:p>
            <a:pPr marL="171450" indent="-171450">
              <a:buFont typeface="Arial"/>
              <a:buChar char="•"/>
            </a:pPr>
            <a:endParaRPr lang="en-CA"/>
          </a:p>
          <a:p>
            <a:r>
              <a:rPr lang="en-CA"/>
              <a:t>These considerations will vary from book to book, but the more intentional you are about thinking about structure, organization, and navigation, the more useful and powerful your resource will be, which on its own will increase access.</a:t>
            </a:r>
            <a:endParaRPr lang="en-US">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23</a:t>
            </a:fld>
            <a:endParaRPr lang="en-US"/>
          </a:p>
        </p:txBody>
      </p:sp>
    </p:spTree>
    <p:extLst>
      <p:ext uri="{BB962C8B-B14F-4D97-AF65-F5344CB8AC3E}">
        <p14:creationId xmlns:p14="http://schemas.microsoft.com/office/powerpoint/2010/main" val="2224441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Over the next few slides, I will be showing examples of different H5P activities that instructors have created to support students in comprehending different subjects. H5P is a tool that allows you to create web-based interactive activities and formative assessments. H5P is enabled in tools like Pressbooks, and will allow you to build these activities or reuse activities created by others in Pressbooks and embed them directly in the webbook.</a:t>
            </a:r>
          </a:p>
          <a:p>
            <a:endParaRPr lang="en-US" dirty="0">
              <a:cs typeface="Calibri"/>
            </a:endParaRPr>
          </a:p>
          <a:p>
            <a:r>
              <a:rPr lang="en-US" dirty="0">
                <a:cs typeface="Calibri"/>
              </a:rPr>
              <a:t>For more information, you can visit the H5P website at h5p.org. You can also check out the H5P Pressbooks kitchen at kitchen.opened.ca. This is a site created and maintained by Alan Levine, and was used to support people who had received grants from BCcampus to create H5P activities for existing open textbooks. The project is done now, but the site has many great resources.</a:t>
            </a:r>
          </a:p>
        </p:txBody>
      </p:sp>
      <p:sp>
        <p:nvSpPr>
          <p:cNvPr id="4" name="Slide Number Placeholder 3"/>
          <p:cNvSpPr>
            <a:spLocks noGrp="1"/>
          </p:cNvSpPr>
          <p:nvPr>
            <p:ph type="sldNum" sz="quarter" idx="5"/>
          </p:nvPr>
        </p:nvSpPr>
        <p:spPr/>
        <p:txBody>
          <a:bodyPr/>
          <a:lstStyle/>
          <a:p>
            <a:fld id="{C608F43B-2871-463A-AD9E-8FFEE86A9B16}" type="slidenum">
              <a:rPr lang="en-US" smtClean="0"/>
              <a:t>24</a:t>
            </a:fld>
            <a:endParaRPr lang="en-US"/>
          </a:p>
        </p:txBody>
      </p:sp>
    </p:spTree>
    <p:extLst>
      <p:ext uri="{BB962C8B-B14F-4D97-AF65-F5344CB8AC3E}">
        <p14:creationId xmlns:p14="http://schemas.microsoft.com/office/powerpoint/2010/main" val="762237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one activity taken from a Writing for Success open textbook. It asks students to identify all of the sentence fragments in the following ten options. In this screenshot, I have selected all the ones I think are sentence fragments. Then I can click the "Check" button and the activity will let me know which ones I got right and which ones I got wrong. This allows students to self-assess their understanding of sentence fragments.</a:t>
            </a:r>
          </a:p>
        </p:txBody>
      </p:sp>
      <p:sp>
        <p:nvSpPr>
          <p:cNvPr id="4" name="Slide Number Placeholder 3"/>
          <p:cNvSpPr>
            <a:spLocks noGrp="1"/>
          </p:cNvSpPr>
          <p:nvPr>
            <p:ph type="sldNum" sz="quarter" idx="5"/>
          </p:nvPr>
        </p:nvSpPr>
        <p:spPr/>
        <p:txBody>
          <a:bodyPr/>
          <a:lstStyle/>
          <a:p>
            <a:fld id="{C608F43B-2871-463A-AD9E-8FFEE86A9B16}" type="slidenum">
              <a:rPr lang="en-US" smtClean="0"/>
              <a:t>25</a:t>
            </a:fld>
            <a:endParaRPr lang="en-US"/>
          </a:p>
        </p:txBody>
      </p:sp>
    </p:spTree>
    <p:extLst>
      <p:ext uri="{BB962C8B-B14F-4D97-AF65-F5344CB8AC3E}">
        <p14:creationId xmlns:p14="http://schemas.microsoft.com/office/powerpoint/2010/main" val="1740689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another example from a Vital Signs Measurement open textbook. This shows an interactive video activity demonstrating handwashing. For this activity, students watch the video and the video pauses at different points to ask questions or provide more information.</a:t>
            </a:r>
          </a:p>
        </p:txBody>
      </p:sp>
      <p:sp>
        <p:nvSpPr>
          <p:cNvPr id="4" name="Slide Number Placeholder 3"/>
          <p:cNvSpPr>
            <a:spLocks noGrp="1"/>
          </p:cNvSpPr>
          <p:nvPr>
            <p:ph type="sldNum" sz="quarter" idx="5"/>
          </p:nvPr>
        </p:nvSpPr>
        <p:spPr/>
        <p:txBody>
          <a:bodyPr/>
          <a:lstStyle/>
          <a:p>
            <a:fld id="{C608F43B-2871-463A-AD9E-8FFEE86A9B16}" type="slidenum">
              <a:rPr lang="en-US" smtClean="0"/>
              <a:t>26</a:t>
            </a:fld>
            <a:endParaRPr lang="en-US"/>
          </a:p>
        </p:txBody>
      </p:sp>
    </p:spTree>
    <p:extLst>
      <p:ext uri="{BB962C8B-B14F-4D97-AF65-F5344CB8AC3E}">
        <p14:creationId xmlns:p14="http://schemas.microsoft.com/office/powerpoint/2010/main" val="2513611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the final activity I will show is Image Hot Spots, which allows you to directly label an image. In this example, which appears in a Business Writing textbook, a sample document is provided to illustrate how to write clearly. Different parts of the document are labelled, like the title, headings, topic and transition sentences, and bulleted lists. When someone clicks the hotspots, more information about each of those items and how they should be used is provided.</a:t>
            </a:r>
          </a:p>
        </p:txBody>
      </p:sp>
      <p:sp>
        <p:nvSpPr>
          <p:cNvPr id="4" name="Slide Number Placeholder 3"/>
          <p:cNvSpPr>
            <a:spLocks noGrp="1"/>
          </p:cNvSpPr>
          <p:nvPr>
            <p:ph type="sldNum" sz="quarter" idx="5"/>
          </p:nvPr>
        </p:nvSpPr>
        <p:spPr/>
        <p:txBody>
          <a:bodyPr/>
          <a:lstStyle/>
          <a:p>
            <a:fld id="{C608F43B-2871-463A-AD9E-8FFEE86A9B16}" type="slidenum">
              <a:rPr lang="en-US" smtClean="0"/>
              <a:t>27</a:t>
            </a:fld>
            <a:endParaRPr lang="en-US"/>
          </a:p>
        </p:txBody>
      </p:sp>
    </p:spTree>
    <p:extLst>
      <p:ext uri="{BB962C8B-B14F-4D97-AF65-F5344CB8AC3E}">
        <p14:creationId xmlns:p14="http://schemas.microsoft.com/office/powerpoint/2010/main" val="1362048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way to support comprehension is the intentional use of textboxes, which can be a great way to draw attention to key information that supports the main body of a text. For example, they can highlight the most important ideas of a section, walk through key processes or procedures, and provide concrete examples or case studies to support main ideas. In the screenshot of the slide, a purple textbox contains an example of translating a ratio into higher terms.</a:t>
            </a:r>
          </a:p>
        </p:txBody>
      </p:sp>
      <p:sp>
        <p:nvSpPr>
          <p:cNvPr id="4" name="Slide Number Placeholder 3"/>
          <p:cNvSpPr>
            <a:spLocks noGrp="1"/>
          </p:cNvSpPr>
          <p:nvPr>
            <p:ph type="sldNum" sz="quarter" idx="5"/>
          </p:nvPr>
        </p:nvSpPr>
        <p:spPr/>
        <p:txBody>
          <a:bodyPr/>
          <a:lstStyle/>
          <a:p>
            <a:fld id="{C608F43B-2871-463A-AD9E-8FFEE86A9B16}" type="slidenum">
              <a:rPr lang="en-US" smtClean="0"/>
              <a:t>28</a:t>
            </a:fld>
            <a:endParaRPr lang="en-US"/>
          </a:p>
        </p:txBody>
      </p:sp>
    </p:spTree>
    <p:extLst>
      <p:ext uri="{BB962C8B-B14F-4D97-AF65-F5344CB8AC3E}">
        <p14:creationId xmlns:p14="http://schemas.microsoft.com/office/powerpoint/2010/main" val="576516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want to dig into Universal Design for Learning in more detail, I would recommend starting at the website located at udlguidelines.cast.org. There you will be able to explore all of the principles, read about the guidelines and checkpoints, which provide more details about each principle. And it includes lots of concrete examples.</a:t>
            </a:r>
          </a:p>
        </p:txBody>
      </p:sp>
      <p:sp>
        <p:nvSpPr>
          <p:cNvPr id="4" name="Slide Number Placeholder 3"/>
          <p:cNvSpPr>
            <a:spLocks noGrp="1"/>
          </p:cNvSpPr>
          <p:nvPr>
            <p:ph type="sldNum" sz="quarter" idx="5"/>
          </p:nvPr>
        </p:nvSpPr>
        <p:spPr/>
        <p:txBody>
          <a:bodyPr/>
          <a:lstStyle/>
          <a:p>
            <a:fld id="{C608F43B-2871-463A-AD9E-8FFEE86A9B16}" type="slidenum">
              <a:rPr lang="en-US" smtClean="0"/>
              <a:t>29</a:t>
            </a:fld>
            <a:endParaRPr lang="en-US"/>
          </a:p>
        </p:txBody>
      </p:sp>
    </p:spTree>
    <p:extLst>
      <p:ext uri="{BB962C8B-B14F-4D97-AF65-F5344CB8AC3E}">
        <p14:creationId xmlns:p14="http://schemas.microsoft.com/office/powerpoint/2010/main" val="326782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let's start by reviewing the previous webinar on Technical Accessibility. If you were not able to attend or would like a refresher, my colleague will drop a link to where you can find the recordings of all of our past OER Production Series webinars.</a:t>
            </a:r>
          </a:p>
          <a:p>
            <a:endParaRPr lang="en-US" dirty="0">
              <a:cs typeface="Calibri"/>
            </a:endParaRPr>
          </a:p>
          <a:p>
            <a:r>
              <a:rPr lang="en-US" dirty="0">
                <a:cs typeface="Calibri"/>
              </a:rPr>
              <a:t>In this webinar, we covered:</a:t>
            </a:r>
          </a:p>
          <a:p>
            <a:pPr marL="171450" indent="-171450">
              <a:buFont typeface="Arial"/>
              <a:buChar char="•"/>
            </a:pPr>
            <a:r>
              <a:rPr lang="en-US" dirty="0">
                <a:cs typeface="Calibri"/>
              </a:rPr>
              <a:t>A few common assistive technologies that may be used by students to access their course materials, like screen readers, text to speech, and zoom text.</a:t>
            </a:r>
          </a:p>
          <a:p>
            <a:pPr marL="171450" indent="-171450">
              <a:buFont typeface="Arial"/>
              <a:buChar char="•"/>
            </a:pPr>
            <a:r>
              <a:rPr lang="en-US" dirty="0">
                <a:cs typeface="Calibri"/>
              </a:rPr>
              <a:t>We also introduced Web Content Accessibility Guidelines, which </a:t>
            </a:r>
            <a:r>
              <a:rPr lang="en-US" dirty="0"/>
              <a:t>are the minimum technical requirements that will allow students with disabilities to access all of the information in a digital resource. WCAG is an international digital accessibility standard that is developed and maintained by the W3C Web Accessibility Initiative. WCAG is made up of four principles: That digital content be perceivable, operable, understandable, and robust.</a:t>
            </a:r>
            <a:endParaRPr lang="en-US" dirty="0">
              <a:cs typeface="Calibri"/>
            </a:endParaRPr>
          </a:p>
          <a:p>
            <a:pPr marL="171450" indent="-171450">
              <a:buFont typeface="Arial"/>
              <a:buChar char="•"/>
            </a:pPr>
            <a:r>
              <a:rPr lang="en-US" dirty="0">
                <a:cs typeface="Calibri"/>
              </a:rPr>
              <a:t>And finally, we went into more detail about accessibility guidelines that are most relevant when creating educational materials, like headings, tables, use of </a:t>
            </a:r>
            <a:r>
              <a:rPr lang="en-US" dirty="0" err="1">
                <a:cs typeface="Calibri"/>
              </a:rPr>
              <a:t>colour</a:t>
            </a:r>
            <a:r>
              <a:rPr lang="en-US" dirty="0">
                <a:cs typeface="Calibri"/>
              </a:rPr>
              <a:t>, and links.</a:t>
            </a:r>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2834047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far we’ve talked a lot about the digital. We’ve looked at tools that allow you to have content read aloud, ways of customizing the display of text, as well as video, audio, and interactivity. But what about students who prefer or require a print version?</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30</a:t>
            </a:fld>
            <a:endParaRPr lang="en-US"/>
          </a:p>
        </p:txBody>
      </p:sp>
    </p:spTree>
    <p:extLst>
      <p:ext uri="{BB962C8B-B14F-4D97-AF65-F5344CB8AC3E}">
        <p14:creationId xmlns:p14="http://schemas.microsoft.com/office/powerpoint/2010/main" val="2396836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what are some reasons why someone might want a print copy rather than a digital copy of an educational resource? For this question, I invite you to use the annotate tool in Zoom. It can be accessed by going to “View options" at the top of your screen and selecting annotate. You can type or hand write your answer.</a:t>
            </a:r>
          </a:p>
          <a:p>
            <a:endParaRPr lang="en-US" dirty="0">
              <a:cs typeface="Calibri"/>
            </a:endParaRPr>
          </a:p>
          <a:p>
            <a:r>
              <a:rPr lang="en-US" dirty="0">
                <a:cs typeface="Calibri"/>
              </a:rPr>
              <a:t>You are also welcome to post your ideas in the chat instead.</a:t>
            </a:r>
          </a:p>
          <a:p>
            <a:endParaRPr lang="en-US" dirty="0">
              <a:cs typeface="Calibri"/>
            </a:endParaRPr>
          </a:p>
          <a:p>
            <a:r>
              <a:rPr lang="en-US" dirty="0">
                <a:cs typeface="Calibri"/>
              </a:rPr>
              <a:t>Other options include</a:t>
            </a:r>
          </a:p>
          <a:p>
            <a:pPr marL="171450" indent="-171450">
              <a:buFont typeface="Arial"/>
              <a:buChar char="•"/>
            </a:pPr>
            <a:r>
              <a:rPr lang="en-US" dirty="0">
                <a:cs typeface="Calibri"/>
              </a:rPr>
              <a:t>Like to highlight and annotate while they read</a:t>
            </a:r>
          </a:p>
          <a:p>
            <a:pPr marL="171450" indent="-171450">
              <a:buFont typeface="Arial"/>
              <a:buChar char="•"/>
            </a:pPr>
            <a:r>
              <a:rPr lang="en-US" dirty="0">
                <a:cs typeface="Calibri"/>
              </a:rPr>
              <a:t>Feel like they retain information better when reading physical copies</a:t>
            </a:r>
          </a:p>
          <a:p>
            <a:pPr marL="171450" indent="-171450">
              <a:buFont typeface="Arial"/>
              <a:buChar char="•"/>
            </a:pPr>
            <a:r>
              <a:rPr lang="en-US" dirty="0">
                <a:cs typeface="Calibri"/>
              </a:rPr>
              <a:t>Not comfortable with computers</a:t>
            </a:r>
          </a:p>
          <a:p>
            <a:pPr marL="171450" indent="-171450">
              <a:buFont typeface="Arial"/>
              <a:buChar char="•"/>
            </a:pPr>
            <a:r>
              <a:rPr lang="en-US" dirty="0">
                <a:cs typeface="Calibri"/>
              </a:rPr>
              <a:t>No internet access</a:t>
            </a:r>
          </a:p>
          <a:p>
            <a:pPr marL="171450" indent="-171450">
              <a:buFont typeface="Arial"/>
              <a:buChar char="•"/>
            </a:pPr>
            <a:r>
              <a:rPr lang="en-US" dirty="0">
                <a:cs typeface="Calibri"/>
              </a:rPr>
              <a:t>No personal computer</a:t>
            </a:r>
          </a:p>
          <a:p>
            <a:pPr marL="171450" indent="-171450">
              <a:buFont typeface="Arial"/>
              <a:buChar char="•"/>
            </a:pPr>
            <a:r>
              <a:rPr lang="en-US" dirty="0">
                <a:cs typeface="Calibri"/>
              </a:rPr>
              <a:t>Unable to read on digital screens</a:t>
            </a:r>
          </a:p>
        </p:txBody>
      </p:sp>
      <p:sp>
        <p:nvSpPr>
          <p:cNvPr id="4" name="Slide Number Placeholder 3"/>
          <p:cNvSpPr>
            <a:spLocks noGrp="1"/>
          </p:cNvSpPr>
          <p:nvPr>
            <p:ph type="sldNum" sz="quarter" idx="5"/>
          </p:nvPr>
        </p:nvSpPr>
        <p:spPr/>
        <p:txBody>
          <a:bodyPr/>
          <a:lstStyle/>
          <a:p>
            <a:fld id="{C608F43B-2871-463A-AD9E-8FFEE86A9B16}" type="slidenum">
              <a:rPr lang="en-US" smtClean="0"/>
              <a:t>31</a:t>
            </a:fld>
            <a:endParaRPr lang="en-US"/>
          </a:p>
        </p:txBody>
      </p:sp>
    </p:spTree>
    <p:extLst>
      <p:ext uri="{BB962C8B-B14F-4D97-AF65-F5344CB8AC3E}">
        <p14:creationId xmlns:p14="http://schemas.microsoft.com/office/powerpoint/2010/main" val="2238411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resources that follow accessibility guidelines and incorporate UDL principles, it can be a challenge to ensure that students using a print copy can also access that content. </a:t>
            </a:r>
          </a:p>
          <a:p>
            <a:endParaRPr lang="en-US" dirty="0"/>
          </a:p>
          <a:p>
            <a:pPr marL="171450" indent="-171450">
              <a:buFont typeface="Arial" panose="020B0604020202020204" pitchFamily="34" charset="0"/>
              <a:buChar char="•"/>
            </a:pPr>
            <a:r>
              <a:rPr lang="en-US" dirty="0"/>
              <a:t>For example, text size in a print version cannot be adjusted, so you want to ensure anything that will be printed is at least a size 12 font and even consider providing large print options.</a:t>
            </a:r>
          </a:p>
          <a:p>
            <a:pPr marL="171450" indent="-171450">
              <a:buFont typeface="Arial" panose="020B0604020202020204" pitchFamily="34" charset="0"/>
              <a:buChar char="•"/>
            </a:pPr>
            <a:r>
              <a:rPr lang="en-US" dirty="0"/>
              <a:t>In addition, you will need to consider how students using a print version will access links while still ensuring the digital version uses descriptive link text. One way to do this is by providing the full URL in a footnote or at the end of a resource.</a:t>
            </a:r>
          </a:p>
          <a:p>
            <a:pPr marL="171450" indent="-171450">
              <a:buFont typeface="Arial" panose="020B0604020202020204" pitchFamily="34" charset="0"/>
              <a:buChar char="•"/>
            </a:pPr>
            <a:r>
              <a:rPr lang="en-US" dirty="0"/>
              <a:t>Another consideration is how to ensure students can access multimedia and interactive content. One way that Pressbooks supports this is by providing direct links to all H5P activities, audio and video in the PDF version. So students can find that content themselves. </a:t>
            </a:r>
          </a:p>
          <a:p>
            <a:pPr marL="171450" indent="-171450">
              <a:buFont typeface="Arial" panose="020B0604020202020204" pitchFamily="34" charset="0"/>
              <a:buChar char="•"/>
            </a:pPr>
            <a:r>
              <a:rPr lang="en-US" dirty="0"/>
              <a:t>Another thing to consider would be to provide printable alternatives. For example, multiple choice questions available in regular text in addition to the H5P activity, or a transcript for an audio recording. That way students can still get the same content.</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32</a:t>
            </a:fld>
            <a:endParaRPr lang="en-US"/>
          </a:p>
        </p:txBody>
      </p:sp>
    </p:spTree>
    <p:extLst>
      <p:ext uri="{BB962C8B-B14F-4D97-AF65-F5344CB8AC3E}">
        <p14:creationId xmlns:p14="http://schemas.microsoft.com/office/powerpoint/2010/main" val="3593141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end our session today, I wanted to spend some time practicing describing images. Image descriptions are text equivalents for an image that is provided for anyone who can't see the image. They are important in all sorts of contexts, from describing images used in PowerPoint slides, textbooks, or Twitter posts.</a:t>
            </a:r>
          </a:p>
        </p:txBody>
      </p:sp>
      <p:sp>
        <p:nvSpPr>
          <p:cNvPr id="4" name="Slide Number Placeholder 3"/>
          <p:cNvSpPr>
            <a:spLocks noGrp="1"/>
          </p:cNvSpPr>
          <p:nvPr>
            <p:ph type="sldNum" sz="quarter" idx="5"/>
          </p:nvPr>
        </p:nvSpPr>
        <p:spPr/>
        <p:txBody>
          <a:bodyPr/>
          <a:lstStyle/>
          <a:p>
            <a:fld id="{C608F43B-2871-463A-AD9E-8FFEE86A9B16}" type="slidenum">
              <a:rPr lang="en-US" smtClean="0"/>
              <a:t>33</a:t>
            </a:fld>
            <a:endParaRPr lang="en-US"/>
          </a:p>
        </p:txBody>
      </p:sp>
    </p:spTree>
    <p:extLst>
      <p:ext uri="{BB962C8B-B14F-4D97-AF65-F5344CB8AC3E}">
        <p14:creationId xmlns:p14="http://schemas.microsoft.com/office/powerpoint/2010/main" val="3794581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last webinar, we provided some tips for writing image descriptions which I will review for us all.</a:t>
            </a:r>
            <a:endParaRPr lang="en-US" dirty="0"/>
          </a:p>
          <a:p>
            <a:pPr>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terms of what to describe, focus on the content and purpose of the image. What is the image trying to convey? What information would be lost if this image was removed? Note that this will likely depend on the audience and context.</a:t>
            </a:r>
          </a:p>
          <a:p>
            <a:endParaRPr lang="en-CA" dirty="0"/>
          </a:p>
          <a:p>
            <a:pPr>
              <a:defRPr/>
            </a:pPr>
            <a:r>
              <a:rPr lang="en-CA" dirty="0"/>
              <a:t>In terms of how to describe, make sure you are objective as you can. Be concise. If the image is complex, start by providing a general overview of the image before getting more specific.</a:t>
            </a:r>
            <a:endParaRPr lang="en-CA"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34</a:t>
            </a:fld>
            <a:endParaRPr lang="en-US"/>
          </a:p>
        </p:txBody>
      </p:sp>
    </p:spTree>
    <p:extLst>
      <p:ext uri="{BB962C8B-B14F-4D97-AF65-F5344CB8AC3E}">
        <p14:creationId xmlns:p14="http://schemas.microsoft.com/office/powerpoint/2010/main" val="1833138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an example of how context can change a description. On the slide I have a famous painting, Starry Night by Vincent van Gogh. There are three different ways you might approach describing this painting, depending on the context.</a:t>
            </a:r>
          </a:p>
          <a:p>
            <a:pPr marL="171450" indent="-171450">
              <a:buFont typeface="Arial" panose="020B0604020202020204" pitchFamily="34" charset="0"/>
              <a:buChar char="•"/>
            </a:pPr>
            <a:r>
              <a:rPr lang="en-US" dirty="0"/>
              <a:t>You could provide just the name and the artist. It’s a well-known painting, so that may be enough if the content of the painting isn’t important to the context.</a:t>
            </a:r>
          </a:p>
          <a:p>
            <a:pPr marL="171450" indent="-171450">
              <a:buFont typeface="Arial" panose="020B0604020202020204" pitchFamily="34" charset="0"/>
              <a:buChar char="•"/>
            </a:pPr>
            <a:r>
              <a:rPr lang="en-US" dirty="0"/>
              <a:t>You could provide a description of what is shown in the painting</a:t>
            </a:r>
          </a:p>
          <a:p>
            <a:pPr marL="171450" indent="-171450">
              <a:buFont typeface="Arial" panose="020B0604020202020204" pitchFamily="34" charset="0"/>
              <a:buChar char="•"/>
            </a:pPr>
            <a:r>
              <a:rPr lang="en-US" dirty="0"/>
              <a:t>Or you could provide a description of the brush strokes.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you focus on will depend on why you’ve included the painting and what you want students to takeaway from it.</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35</a:t>
            </a:fld>
            <a:endParaRPr lang="en-US"/>
          </a:p>
        </p:txBody>
      </p:sp>
    </p:spTree>
    <p:extLst>
      <p:ext uri="{BB962C8B-B14F-4D97-AF65-F5344CB8AC3E}">
        <p14:creationId xmlns:p14="http://schemas.microsoft.com/office/powerpoint/2010/main" val="2612647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different places you can describe an image. </a:t>
            </a:r>
          </a:p>
          <a:p>
            <a:pPr marL="228600" indent="-228600">
              <a:buAutoNum type="arabicPeriod"/>
            </a:pPr>
            <a:r>
              <a:rPr lang="en-US"/>
              <a:t>Alt text is a short text alternative for an image that those using screen readers can access. The alt text will also be displayed if images aren’t loading due to a weak internet connection. Depending on the tool you are using to create your OER, you will be able to add the alt text when you upload the image or when you edit the image.</a:t>
            </a:r>
          </a:p>
          <a:p>
            <a:pPr marL="228600" indent="-228600">
              <a:buAutoNum type="arabicPeriod"/>
            </a:pPr>
            <a:r>
              <a:rPr lang="en-US">
                <a:cs typeface="Calibri" panose="020F0502020204030204"/>
              </a:rPr>
              <a:t>You can also use the surrounding text or caption to describe an image. This makes the description available to everyone.</a:t>
            </a:r>
          </a:p>
          <a:p>
            <a:pPr marL="228600" indent="-228600">
              <a:buAutoNum type="arabicPeriod"/>
            </a:pPr>
            <a:r>
              <a:rPr lang="en-US">
                <a:cs typeface="Calibri" panose="020F0502020204030204"/>
              </a:rPr>
              <a:t>And if you have a complex image, you can create a long description of the image and link to it somewhere else in the text.</a:t>
            </a:r>
          </a:p>
        </p:txBody>
      </p:sp>
      <p:sp>
        <p:nvSpPr>
          <p:cNvPr id="4" name="Slide Number Placeholder 3"/>
          <p:cNvSpPr>
            <a:spLocks noGrp="1"/>
          </p:cNvSpPr>
          <p:nvPr>
            <p:ph type="sldNum" sz="quarter" idx="5"/>
          </p:nvPr>
        </p:nvSpPr>
        <p:spPr/>
        <p:txBody>
          <a:bodyPr/>
          <a:lstStyle/>
          <a:p>
            <a:fld id="{C608F43B-2871-463A-AD9E-8FFEE86A9B16}" type="slidenum">
              <a:rPr lang="en-US" smtClean="0"/>
              <a:t>36</a:t>
            </a:fld>
            <a:endParaRPr lang="en-US"/>
          </a:p>
        </p:txBody>
      </p:sp>
    </p:spTree>
    <p:extLst>
      <p:ext uri="{BB962C8B-B14F-4D97-AF65-F5344CB8AC3E}">
        <p14:creationId xmlns:p14="http://schemas.microsoft.com/office/powerpoint/2010/main" val="1665681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I want to spend a bit of time talking about writing descriptions for complex images, such as charts, graphs, diagrams, maps, which will likely require longer descriptions than can fit in alt text. In these cases, you will need to create a long description for the image that students who can’t see the image can accesses.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a:defRPr/>
            </a:pPr>
            <a:r>
              <a:rPr lang="en-CA" dirty="0"/>
              <a:t>For some images, you may be able to describe them in a few sentences or a paragraph. But over the next few slides I want to highlight two different strategies for describing different types of complex images that might be more effective and manageable. These guidelines are based on work shared by </a:t>
            </a:r>
            <a:r>
              <a:rPr lang="en-CA" dirty="0" err="1"/>
              <a:t>Supada</a:t>
            </a:r>
            <a:r>
              <a:rPr lang="en-CA" dirty="0"/>
              <a:t> </a:t>
            </a:r>
            <a:r>
              <a:rPr lang="en-CA" dirty="0" err="1"/>
              <a:t>Amornchat</a:t>
            </a:r>
            <a:r>
              <a:rPr lang="en-CA" dirty="0"/>
              <a:t> in a resource called Complex Images for all Learners. It is an incredible resource and my colleague will share a link to in the chat.</a:t>
            </a:r>
            <a:endParaRPr lang="en-CA"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37</a:t>
            </a:fld>
            <a:endParaRPr lang="en-US"/>
          </a:p>
        </p:txBody>
      </p:sp>
    </p:spTree>
    <p:extLst>
      <p:ext uri="{BB962C8B-B14F-4D97-AF65-F5344CB8AC3E}">
        <p14:creationId xmlns:p14="http://schemas.microsoft.com/office/powerpoint/2010/main" val="56293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first is lists. You can use bulleted and numbered lists to represent information that is presented in pie charts, bar charts, line graphs, and flow charts. This can make the information easier to digest and navigate rather than a long paragraph.</a:t>
            </a:r>
          </a:p>
        </p:txBody>
      </p:sp>
      <p:sp>
        <p:nvSpPr>
          <p:cNvPr id="4" name="Slide Number Placeholder 3"/>
          <p:cNvSpPr>
            <a:spLocks noGrp="1"/>
          </p:cNvSpPr>
          <p:nvPr>
            <p:ph type="sldNum" sz="quarter" idx="5"/>
          </p:nvPr>
        </p:nvSpPr>
        <p:spPr/>
        <p:txBody>
          <a:bodyPr/>
          <a:lstStyle/>
          <a:p>
            <a:fld id="{C608F43B-2871-463A-AD9E-8FFEE86A9B16}" type="slidenum">
              <a:rPr lang="en-US" smtClean="0"/>
              <a:t>38</a:t>
            </a:fld>
            <a:endParaRPr lang="en-US"/>
          </a:p>
        </p:txBody>
      </p:sp>
    </p:spTree>
    <p:extLst>
      <p:ext uri="{BB962C8B-B14F-4D97-AF65-F5344CB8AC3E}">
        <p14:creationId xmlns:p14="http://schemas.microsoft.com/office/powerpoint/2010/main" val="2916841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 can also use data tables to represent information found in complex tables, pie charts, bar charts, and line graphs. This can also support someone in navigating through complex information and data.</a:t>
            </a:r>
          </a:p>
        </p:txBody>
      </p:sp>
      <p:sp>
        <p:nvSpPr>
          <p:cNvPr id="4" name="Slide Number Placeholder 3"/>
          <p:cNvSpPr>
            <a:spLocks noGrp="1"/>
          </p:cNvSpPr>
          <p:nvPr>
            <p:ph type="sldNum" sz="quarter" idx="5"/>
          </p:nvPr>
        </p:nvSpPr>
        <p:spPr/>
        <p:txBody>
          <a:bodyPr/>
          <a:lstStyle/>
          <a:p>
            <a:fld id="{C608F43B-2871-463A-AD9E-8FFEE86A9B16}" type="slidenum">
              <a:rPr lang="en-US" smtClean="0"/>
              <a:t>39</a:t>
            </a:fld>
            <a:endParaRPr lang="en-US"/>
          </a:p>
        </p:txBody>
      </p:sp>
    </p:spTree>
    <p:extLst>
      <p:ext uri="{BB962C8B-B14F-4D97-AF65-F5344CB8AC3E}">
        <p14:creationId xmlns:p14="http://schemas.microsoft.com/office/powerpoint/2010/main" val="275310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At the end of the previous session, we discussed the strengths and weaknesses of Accessibility checklists, and this is where I would like to pick up our conversation today.</a:t>
            </a:r>
            <a:endParaRPr lang="en-CA" dirty="0"/>
          </a:p>
          <a:p>
            <a:endParaRPr lang="en-CA"/>
          </a:p>
          <a:p>
            <a:r>
              <a:rPr lang="en-CA" dirty="0"/>
              <a:t>The pervious webinar focused on accessibility considerations that can be checked off. Do you images have alt text? Check. Does link text describe the destination of the link? Check. Do your videos have captions?</a:t>
            </a:r>
            <a:endParaRPr lang="en-CA" dirty="0">
              <a:cs typeface="Calibri"/>
            </a:endParaRPr>
          </a:p>
          <a:p>
            <a:endParaRPr lang="en-CA"/>
          </a:p>
          <a:p>
            <a:r>
              <a:rPr lang="en-CA" dirty="0"/>
              <a:t>These checklist items are a great place to start because there are concrete and easily actionable. In addition, these items make up the very important minimum technical considerations to make sure students with disabilities can access their educational materials. </a:t>
            </a:r>
            <a:endParaRPr lang="en-CA" dirty="0">
              <a:cs typeface="Calibri"/>
            </a:endParaRPr>
          </a:p>
          <a:p>
            <a:endParaRPr lang="en-CA"/>
          </a:p>
          <a:p>
            <a:r>
              <a:rPr lang="en-CA" dirty="0"/>
              <a:t>However, a checklist approach to accessibility has a number of weaknesses. It makes accessibility seem like something that can be fixed later, it does not ensure good design, it does not account for the multiple formats of OER, it does not address the wide ranging access challenges that students experience, and it does not ensure equal access to learning.</a:t>
            </a:r>
          </a:p>
          <a:p>
            <a:endParaRPr lang="en-CA" dirty="0">
              <a:cs typeface="Calibri" panose="020F0502020204030204"/>
            </a:endParaRPr>
          </a:p>
          <a:p>
            <a:r>
              <a:rPr lang="en-CA" dirty="0">
                <a:cs typeface="Calibri" panose="020F0502020204030204"/>
              </a:rPr>
              <a:t>So the session today, rather than being specific and focusing on technical requirements, we are going to discuss strategies that support designing for flexibility and choice.</a:t>
            </a:r>
          </a:p>
        </p:txBody>
      </p:sp>
      <p:sp>
        <p:nvSpPr>
          <p:cNvPr id="4" name="Slide Number Placeholder 3"/>
          <p:cNvSpPr>
            <a:spLocks noGrp="1"/>
          </p:cNvSpPr>
          <p:nvPr>
            <p:ph type="sldNum" sz="quarter" idx="5"/>
          </p:nvPr>
        </p:nvSpPr>
        <p:spPr/>
        <p:txBody>
          <a:bodyPr/>
          <a:lstStyle/>
          <a:p>
            <a:fld id="{C608F43B-2871-463A-AD9E-8FFEE86A9B16}" type="slidenum">
              <a:rPr lang="en-US" smtClean="0"/>
              <a:t>4</a:t>
            </a:fld>
            <a:endParaRPr lang="en-US"/>
          </a:p>
        </p:txBody>
      </p:sp>
    </p:spTree>
    <p:extLst>
      <p:ext uri="{BB962C8B-B14F-4D97-AF65-F5344CB8AC3E}">
        <p14:creationId xmlns:p14="http://schemas.microsoft.com/office/powerpoint/2010/main" val="4143500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now let’s think through some examples. I have an image on the screen of a map of Canada that shows the 11 Numbered Treaties that were signed between Indigenous Peoples and the Crown.</a:t>
            </a:r>
          </a:p>
          <a:p>
            <a:endParaRPr lang="en-US" dirty="0">
              <a:cs typeface="Calibri"/>
            </a:endParaRPr>
          </a:p>
          <a:p>
            <a:r>
              <a:rPr lang="en-US" dirty="0">
                <a:cs typeface="Calibri"/>
              </a:rPr>
              <a:t>Now the text on the image is quite small, so we will share a link to the original image in the chat so you can look at it on your own screen.</a:t>
            </a:r>
          </a:p>
          <a:p>
            <a:endParaRPr lang="en-US" dirty="0">
              <a:cs typeface="Calibri"/>
            </a:endParaRPr>
          </a:p>
          <a:p>
            <a:r>
              <a:rPr lang="en-US" dirty="0">
                <a:cs typeface="Calibri"/>
              </a:rPr>
              <a:t>What I want you to do is consider how you would approach describing this image. What are the different types of information that this map is conveying? What information would you include and how might that change depending on the context? How would you structure the information? Don't try to actually write out a full description right now. The main thing is just to think about </a:t>
            </a:r>
            <a:r>
              <a:rPr lang="en-US" i="1" dirty="0">
                <a:cs typeface="Calibri"/>
              </a:rPr>
              <a:t>how </a:t>
            </a:r>
            <a:r>
              <a:rPr lang="en-US" dirty="0">
                <a:cs typeface="Calibri"/>
              </a:rPr>
              <a:t>you could translate this image into text. </a:t>
            </a:r>
            <a:r>
              <a:rPr lang="en-US" dirty="0"/>
              <a:t>A way of thinking about it that might be helpful is imagine you are on the phone with someone and have to describe the image to them.</a:t>
            </a:r>
            <a:endParaRPr lang="en-US" dirty="0">
              <a:cs typeface="Calibri"/>
            </a:endParaRPr>
          </a:p>
          <a:p>
            <a:endParaRPr lang="en-US" dirty="0">
              <a:cs typeface="Calibri"/>
            </a:endParaRPr>
          </a:p>
          <a:p>
            <a:r>
              <a:rPr lang="en-US" dirty="0">
                <a:cs typeface="Calibri"/>
              </a:rPr>
              <a:t>I will give you two minutes. If you like, you're welcome to share ideas in the chat. But not at all required to. Once the time is up, I will walk through some of the considerations I came up with.</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40</a:t>
            </a:fld>
            <a:endParaRPr lang="en-US"/>
          </a:p>
        </p:txBody>
      </p:sp>
    </p:spTree>
    <p:extLst>
      <p:ext uri="{BB962C8B-B14F-4D97-AF65-F5344CB8AC3E}">
        <p14:creationId xmlns:p14="http://schemas.microsoft.com/office/powerpoint/2010/main" val="414157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something I would consider when writing a description for this image.</a:t>
            </a:r>
          </a:p>
          <a:p>
            <a:endParaRPr lang="en-US" dirty="0">
              <a:cs typeface="Calibri"/>
            </a:endParaRPr>
          </a:p>
          <a:p>
            <a:r>
              <a:rPr lang="en-US" dirty="0">
                <a:cs typeface="Calibri"/>
              </a:rPr>
              <a:t>First of all, this image conveys a lot of information. It lists all of the numbered treaties and the dates they were signed. And it also shows spatially what lands were subject to what treaties and which lands were not.</a:t>
            </a:r>
          </a:p>
          <a:p>
            <a:r>
              <a:rPr lang="en-US" dirty="0">
                <a:cs typeface="Calibri"/>
              </a:rPr>
              <a:t> </a:t>
            </a:r>
          </a:p>
          <a:p>
            <a:r>
              <a:rPr lang="en-US" dirty="0">
                <a:cs typeface="Calibri"/>
              </a:rPr>
              <a:t>First I’d want to consider the context. This means looking at what information is already provided in the surrounding text and what information is conveyed only in the image, and considering what you want students to take away from the image. </a:t>
            </a:r>
          </a:p>
          <a:p>
            <a:endParaRPr lang="en-US" dirty="0">
              <a:cs typeface="Calibri"/>
            </a:endParaRPr>
          </a:p>
          <a:p>
            <a:r>
              <a:rPr lang="en-US" dirty="0">
                <a:cs typeface="Calibri"/>
              </a:rPr>
              <a:t>So for this example, students who can't see the image may not know how much land is covered by each numbered treaty or the exact location. If I think this is important information for students to know, rather than by listing treaties based on the date they were signed, I could list them by location (for example, southeast to northwest) or by size (biggest to smallest).</a:t>
            </a:r>
          </a:p>
          <a:p>
            <a:endParaRPr lang="en-US" dirty="0">
              <a:cs typeface="Calibri"/>
            </a:endParaRPr>
          </a:p>
          <a:p>
            <a:r>
              <a:rPr lang="en-US" dirty="0">
                <a:cs typeface="Calibri"/>
              </a:rPr>
              <a:t>Another thing to consider is how much detail you want to include. So for example, you could look up how much area is covered by each treaty or list what borders each treaty.</a:t>
            </a:r>
          </a:p>
          <a:p>
            <a:endParaRPr lang="en-US" dirty="0">
              <a:cs typeface="Calibri"/>
            </a:endParaRPr>
          </a:p>
          <a:p>
            <a:r>
              <a:rPr lang="en-US" dirty="0">
                <a:cs typeface="Calibri"/>
              </a:rPr>
              <a:t>So there are lots of things you </a:t>
            </a:r>
            <a:r>
              <a:rPr lang="en-US" i="1" dirty="0">
                <a:cs typeface="Calibri"/>
              </a:rPr>
              <a:t>could</a:t>
            </a:r>
            <a:r>
              <a:rPr lang="en-US" dirty="0">
                <a:cs typeface="Calibri"/>
              </a:rPr>
              <a:t> describe. The important thing is trying to identify the information that your students need to get from the image.</a:t>
            </a:r>
          </a:p>
        </p:txBody>
      </p:sp>
      <p:sp>
        <p:nvSpPr>
          <p:cNvPr id="4" name="Slide Number Placeholder 3"/>
          <p:cNvSpPr>
            <a:spLocks noGrp="1"/>
          </p:cNvSpPr>
          <p:nvPr>
            <p:ph type="sldNum" sz="quarter" idx="5"/>
          </p:nvPr>
        </p:nvSpPr>
        <p:spPr/>
        <p:txBody>
          <a:bodyPr/>
          <a:lstStyle/>
          <a:p>
            <a:fld id="{C608F43B-2871-463A-AD9E-8FFEE86A9B16}" type="slidenum">
              <a:rPr lang="en-US" smtClean="0"/>
              <a:t>41</a:t>
            </a:fld>
            <a:endParaRPr lang="en-US"/>
          </a:p>
        </p:txBody>
      </p:sp>
    </p:spTree>
    <p:extLst>
      <p:ext uri="{BB962C8B-B14F-4D97-AF65-F5344CB8AC3E}">
        <p14:creationId xmlns:p14="http://schemas.microsoft.com/office/powerpoint/2010/main" val="629384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another example of a complex image to try describing. Again, don't try writing a full description right now, but think about how you might structure this information and what to include. </a:t>
            </a:r>
            <a:endParaRPr lang="en-US"/>
          </a:p>
          <a:p>
            <a:endParaRPr lang="en-US" dirty="0"/>
          </a:p>
          <a:p>
            <a:r>
              <a:rPr lang="en-US" dirty="0"/>
              <a:t>I will give you two minutes. Again, you're welcome to share ideas in the chat or just think through it on your own.</a:t>
            </a:r>
            <a:endParaRPr lang="en-US" dirty="0">
              <a:cs typeface="Calibri" panose="020F0502020204030204"/>
            </a:endParaRPr>
          </a:p>
          <a:p>
            <a:endParaRPr lang="en-US" dirty="0"/>
          </a:p>
          <a:p>
            <a:r>
              <a:rPr lang="en-US" dirty="0"/>
              <a:t>And we will share a link to where this image is from in the chat. You will just need to go to page 13 of the PDF.</a:t>
            </a:r>
          </a:p>
        </p:txBody>
      </p:sp>
      <p:sp>
        <p:nvSpPr>
          <p:cNvPr id="4" name="Slide Number Placeholder 3"/>
          <p:cNvSpPr>
            <a:spLocks noGrp="1"/>
          </p:cNvSpPr>
          <p:nvPr>
            <p:ph type="sldNum" sz="quarter" idx="5"/>
          </p:nvPr>
        </p:nvSpPr>
        <p:spPr/>
        <p:txBody>
          <a:bodyPr/>
          <a:lstStyle/>
          <a:p>
            <a:fld id="{C608F43B-2871-463A-AD9E-8FFEE86A9B16}" type="slidenum">
              <a:rPr lang="en-US" smtClean="0"/>
              <a:t>42</a:t>
            </a:fld>
            <a:endParaRPr lang="en-US"/>
          </a:p>
        </p:txBody>
      </p:sp>
    </p:spTree>
    <p:extLst>
      <p:ext uri="{BB962C8B-B14F-4D97-AF65-F5344CB8AC3E}">
        <p14:creationId xmlns:p14="http://schemas.microsoft.com/office/powerpoint/2010/main" val="2714124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for this image. I have two options for you might describe this image. One is to use a bulleted list. </a:t>
            </a:r>
            <a:endParaRPr lang="en-US"/>
          </a:p>
          <a:p>
            <a:endParaRPr lang="en-US">
              <a:cs typeface="Calibri"/>
            </a:endParaRPr>
          </a:p>
          <a:p>
            <a:r>
              <a:rPr lang="en-US">
                <a:cs typeface="Calibri"/>
              </a:rPr>
              <a:t>In this example, I've started by providing a sentence that gives an overview of the chart. It reads: "A</a:t>
            </a:r>
            <a:r>
              <a:rPr lang="en-CA"/>
              <a:t> flow chart describing the poverty rates of different groups of children in Canada based on 2006 census data." This gives a high-level summary of what the chart provides before going into more detail.</a:t>
            </a:r>
            <a:endParaRPr lang="en-CA">
              <a:cs typeface="Calibri"/>
            </a:endParaRPr>
          </a:p>
          <a:p>
            <a:endParaRPr lang="en-CA"/>
          </a:p>
          <a:p>
            <a:r>
              <a:rPr lang="en-CA"/>
              <a:t>Underneath is a bulleted list with three items. The first bullet describes the top level of the flow chart, which is the poverty rate for all children in Canada. The next two bullets describe the two branches of the flow chart, which is the poverty rates for Indigenous and non-Indigenous children in Canada. And then underneath those last two bulleted points are sub points where the poverty rates of Indigenous and non-Indigenous children is broken down further into smaller groups.</a:t>
            </a:r>
            <a:endParaRPr lang="en-CA">
              <a:cs typeface="Calibri"/>
            </a:endParaRPr>
          </a:p>
          <a:p>
            <a:endParaRPr lang="en-CA">
              <a:cs typeface="Calibri"/>
            </a:endParaRPr>
          </a:p>
          <a:p>
            <a:r>
              <a:rPr lang="en-CA">
                <a:cs typeface="Calibri"/>
              </a:rPr>
              <a:t>This example uses a lot of text, but using a bulleted lists with two levels of bullets gives it structure that loosely replicates the structure of the original flow chart.</a:t>
            </a:r>
          </a:p>
        </p:txBody>
      </p:sp>
      <p:sp>
        <p:nvSpPr>
          <p:cNvPr id="4" name="Slide Number Placeholder 3"/>
          <p:cNvSpPr>
            <a:spLocks noGrp="1"/>
          </p:cNvSpPr>
          <p:nvPr>
            <p:ph type="sldNum" sz="quarter" idx="5"/>
          </p:nvPr>
        </p:nvSpPr>
        <p:spPr/>
        <p:txBody>
          <a:bodyPr/>
          <a:lstStyle/>
          <a:p>
            <a:fld id="{C608F43B-2871-463A-AD9E-8FFEE86A9B16}" type="slidenum">
              <a:rPr lang="en-US" smtClean="0"/>
              <a:t>43</a:t>
            </a:fld>
            <a:endParaRPr lang="en-US"/>
          </a:p>
        </p:txBody>
      </p:sp>
    </p:spTree>
    <p:extLst>
      <p:ext uri="{BB962C8B-B14F-4D97-AF65-F5344CB8AC3E}">
        <p14:creationId xmlns:p14="http://schemas.microsoft.com/office/powerpoint/2010/main" val="1755968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way to structure a description of this image is to use a table. In this example, a sentence is provided to give context for the table. It reads: "A flow chart describing the poverty rates of different groups of children in Canada based on 2006 census data. The data is provided in the table below."</a:t>
            </a:r>
          </a:p>
          <a:p>
            <a:endParaRPr lang="en-US">
              <a:cs typeface="Calibri"/>
            </a:endParaRPr>
          </a:p>
          <a:p>
            <a:r>
              <a:rPr lang="en-US">
                <a:cs typeface="Calibri"/>
              </a:rPr>
              <a:t>Underneath is the table with four columns. The columns headings are "Group," "Total children," "Total in Poverty," and "Poverty Rate."</a:t>
            </a:r>
          </a:p>
          <a:p>
            <a:endParaRPr lang="en-US">
              <a:cs typeface="Calibri"/>
            </a:endParaRPr>
          </a:p>
          <a:p>
            <a:r>
              <a:rPr lang="en-US">
                <a:cs typeface="Calibri"/>
              </a:rPr>
              <a:t>This example is much less text heavy and makes it much easier for students to review and compare the data points since they can move between the rows and columns of the table. However, it is more difficult to see how some of the groups are sub-groups of others, like Status First Nation children is a sub-group of all Indigenous children. </a:t>
            </a:r>
          </a:p>
          <a:p>
            <a:endParaRPr lang="en-US">
              <a:cs typeface="Calibri"/>
            </a:endParaRPr>
          </a:p>
          <a:p>
            <a:r>
              <a:rPr lang="en-US">
                <a:cs typeface="Calibri"/>
              </a:rPr>
              <a:t>I personally can't say which description is better in this case. They both have their strengths and weaknesses. I just wanted to demonstrate different ways of structuring the same information</a:t>
            </a:r>
            <a:endParaRPr lang="en-US"/>
          </a:p>
        </p:txBody>
      </p:sp>
      <p:sp>
        <p:nvSpPr>
          <p:cNvPr id="4" name="Slide Number Placeholder 3"/>
          <p:cNvSpPr>
            <a:spLocks noGrp="1"/>
          </p:cNvSpPr>
          <p:nvPr>
            <p:ph type="sldNum" sz="quarter" idx="5"/>
          </p:nvPr>
        </p:nvSpPr>
        <p:spPr/>
        <p:txBody>
          <a:bodyPr/>
          <a:lstStyle/>
          <a:p>
            <a:fld id="{C608F43B-2871-463A-AD9E-8FFEE86A9B16}" type="slidenum">
              <a:rPr lang="en-US" smtClean="0"/>
              <a:t>44</a:t>
            </a:fld>
            <a:endParaRPr lang="en-US"/>
          </a:p>
        </p:txBody>
      </p:sp>
    </p:spTree>
    <p:extLst>
      <p:ext uri="{BB962C8B-B14F-4D97-AF65-F5344CB8AC3E}">
        <p14:creationId xmlns:p14="http://schemas.microsoft.com/office/powerpoint/2010/main" val="4263433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if you are looking for another resource around describing images, I would recommend the POET training Tool located a poet.diagramcenter.org. I has information about when to describe images, how to describe images, and has opportunities to practice describing different images. There are lots of great examples there. </a:t>
            </a:r>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45</a:t>
            </a:fld>
            <a:endParaRPr lang="en-US"/>
          </a:p>
        </p:txBody>
      </p:sp>
    </p:spTree>
    <p:extLst>
      <p:ext uri="{BB962C8B-B14F-4D97-AF65-F5344CB8AC3E}">
        <p14:creationId xmlns:p14="http://schemas.microsoft.com/office/powerpoint/2010/main" val="1475096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to recap what we covered today</a:t>
            </a:r>
          </a:p>
          <a:p>
            <a:pPr marL="171450" indent="-171450">
              <a:buFont typeface="Arial"/>
              <a:buChar char="•"/>
            </a:pPr>
            <a:r>
              <a:rPr lang="en-US" dirty="0">
                <a:cs typeface="Calibri"/>
              </a:rPr>
              <a:t>We talked about the social model of disability and how that model puts the onus on educators to design for accessibility from the beginning, rather than requiring students to request </a:t>
            </a:r>
            <a:r>
              <a:rPr lang="en-US" dirty="0" err="1">
                <a:cs typeface="Calibri"/>
              </a:rPr>
              <a:t>accomodations</a:t>
            </a:r>
            <a:endParaRPr lang="en-US" dirty="0">
              <a:cs typeface="Calibri"/>
            </a:endParaRPr>
          </a:p>
          <a:p>
            <a:pPr marL="171450" indent="-171450">
              <a:buFont typeface="Arial"/>
              <a:buChar char="•"/>
            </a:pPr>
            <a:r>
              <a:rPr lang="en-US" dirty="0">
                <a:cs typeface="Calibri"/>
              </a:rPr>
              <a:t>We talked about universal design for learning, specifically the principle of multiple means of representation, which looks how to design flexible educational materials that support learning and comprehension.</a:t>
            </a:r>
          </a:p>
          <a:p>
            <a:pPr marL="171450" indent="-171450">
              <a:buFont typeface="Arial"/>
              <a:buChar char="•"/>
            </a:pPr>
            <a:r>
              <a:rPr lang="en-US" dirty="0">
                <a:cs typeface="Calibri"/>
              </a:rPr>
              <a:t>We covered three guidelines:</a:t>
            </a:r>
          </a:p>
          <a:p>
            <a:pPr lvl="1" indent="-171450">
              <a:buFont typeface="Arial"/>
              <a:buChar char="•"/>
            </a:pPr>
            <a:r>
              <a:rPr lang="en-US" dirty="0">
                <a:cs typeface="Calibri"/>
              </a:rPr>
              <a:t>Perception: </a:t>
            </a:r>
            <a:r>
              <a:rPr lang="en-US" dirty="0"/>
              <a:t>Options for students to interact with content that doesn't reply on a single sense, like sight, hearing, movement, or touch. </a:t>
            </a:r>
            <a:endParaRPr lang="en-US" dirty="0">
              <a:cs typeface="Calibri"/>
            </a:endParaRPr>
          </a:p>
          <a:p>
            <a:pPr lvl="1" indent="-171450">
              <a:buFont typeface="Arial"/>
              <a:buChar char="•"/>
            </a:pPr>
            <a:r>
              <a:rPr lang="en-US" dirty="0">
                <a:cs typeface="Calibri"/>
              </a:rPr>
              <a:t>Language and symbols: Illustrating and defining concepts.</a:t>
            </a:r>
          </a:p>
          <a:p>
            <a:pPr lvl="1" indent="-171450">
              <a:buFont typeface="Arial"/>
              <a:buChar char="•"/>
            </a:pPr>
            <a:r>
              <a:rPr lang="en-US" dirty="0">
                <a:cs typeface="Calibri"/>
              </a:rPr>
              <a:t>Comprehension: Supporting students in constructing meaning and making connections.</a:t>
            </a:r>
          </a:p>
          <a:p>
            <a:pPr marL="171450" indent="-171450">
              <a:buFont typeface="Arial"/>
              <a:buChar char="•"/>
            </a:pPr>
            <a:r>
              <a:rPr lang="en-US" dirty="0">
                <a:cs typeface="Calibri"/>
              </a:rPr>
              <a:t>And we ended with a more in-depth look at image descriptions.</a:t>
            </a:r>
          </a:p>
        </p:txBody>
      </p:sp>
      <p:sp>
        <p:nvSpPr>
          <p:cNvPr id="4" name="Slide Number Placeholder 3"/>
          <p:cNvSpPr>
            <a:spLocks noGrp="1"/>
          </p:cNvSpPr>
          <p:nvPr>
            <p:ph type="sldNum" sz="quarter" idx="5"/>
          </p:nvPr>
        </p:nvSpPr>
        <p:spPr/>
        <p:txBody>
          <a:bodyPr/>
          <a:lstStyle/>
          <a:p>
            <a:fld id="{C608F43B-2871-463A-AD9E-8FFEE86A9B16}" type="slidenum">
              <a:rPr lang="en-US" smtClean="0"/>
              <a:t>46</a:t>
            </a:fld>
            <a:endParaRPr lang="en-US"/>
          </a:p>
        </p:txBody>
      </p:sp>
    </p:spTree>
    <p:extLst>
      <p:ext uri="{BB962C8B-B14F-4D97-AF65-F5344CB8AC3E}">
        <p14:creationId xmlns:p14="http://schemas.microsoft.com/office/powerpoint/2010/main" val="3406479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your attention and participation in this session. This webinar was the last webinar in our 5-part OER Production webinar series. If you missed any of the previous webinars, you can access their recordings on the </a:t>
            </a:r>
            <a:r>
              <a:rPr lang="en-US" dirty="0" err="1"/>
              <a:t>BCcampus</a:t>
            </a:r>
            <a:r>
              <a:rPr lang="en-US" dirty="0"/>
              <a:t> events page.</a:t>
            </a:r>
          </a:p>
        </p:txBody>
      </p:sp>
      <p:sp>
        <p:nvSpPr>
          <p:cNvPr id="4" name="Slide Number Placeholder 3"/>
          <p:cNvSpPr>
            <a:spLocks noGrp="1"/>
          </p:cNvSpPr>
          <p:nvPr>
            <p:ph type="sldNum" sz="quarter" idx="5"/>
          </p:nvPr>
        </p:nvSpPr>
        <p:spPr/>
        <p:txBody>
          <a:bodyPr/>
          <a:lstStyle/>
          <a:p>
            <a:fld id="{C608F43B-2871-463A-AD9E-8FFEE86A9B16}" type="slidenum">
              <a:rPr lang="en-US" smtClean="0"/>
              <a:t>47</a:t>
            </a:fld>
            <a:endParaRPr lang="en-US"/>
          </a:p>
        </p:txBody>
      </p:sp>
    </p:spTree>
    <p:extLst>
      <p:ext uri="{BB962C8B-B14F-4D97-AF65-F5344CB8AC3E}">
        <p14:creationId xmlns:p14="http://schemas.microsoft.com/office/powerpoint/2010/main" val="862842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And that brings us to the end of the webinar. If you would like to download the slides and list of links, you can do so at bit.ly/</a:t>
            </a:r>
            <a:r>
              <a:rPr lang="en-US" err="1"/>
              <a:t>beyondaccessibility</a:t>
            </a:r>
            <a:r>
              <a:rPr lang="en-US"/>
              <a:t>. </a:t>
            </a:r>
          </a:p>
          <a:p>
            <a:endParaRPr lang="en-US"/>
          </a:p>
          <a:p>
            <a:r>
              <a:rPr lang="en-US"/>
              <a:t>And I would also like to open it up to questions. Feel free to post questions in the chat or unmute yourself.</a:t>
            </a:r>
          </a:p>
        </p:txBody>
      </p:sp>
      <p:sp>
        <p:nvSpPr>
          <p:cNvPr id="4" name="Slide Number Placeholder 3"/>
          <p:cNvSpPr>
            <a:spLocks noGrp="1"/>
          </p:cNvSpPr>
          <p:nvPr>
            <p:ph type="sldNum" sz="quarter" idx="5"/>
          </p:nvPr>
        </p:nvSpPr>
        <p:spPr/>
        <p:txBody>
          <a:bodyPr/>
          <a:lstStyle/>
          <a:p>
            <a:fld id="{C608F43B-2871-463A-AD9E-8FFEE86A9B16}" type="slidenum">
              <a:rPr lang="en-US" smtClean="0"/>
              <a:t>48</a:t>
            </a:fld>
            <a:endParaRPr lang="en-US"/>
          </a:p>
        </p:txBody>
      </p:sp>
    </p:spTree>
    <p:extLst>
      <p:ext uri="{BB962C8B-B14F-4D97-AF65-F5344CB8AC3E}">
        <p14:creationId xmlns:p14="http://schemas.microsoft.com/office/powerpoint/2010/main" val="60308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thing that will help frame our webinar today is defining how we are going to think about disability. So let's explore two different ways of thinking about disability: the medical model and the social model. These are not the only frameworks for understanding disability, but I find they provide helpful distinctions when considering how we can best support disabled students in post-secondary environments.</a:t>
            </a:r>
            <a:endParaRPr lang="en-CA" sz="1200" kern="1200" dirty="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medical model of disability “understands disability as an individual problem, affliction, or deficit that needs a cure or accommodation.” It sees disability as grounded in the individual. This is the model that is used in medical settings, and it is also used at universities and colleges where students need to have a diagnosed disability to be eligible for </a:t>
            </a:r>
            <a:r>
              <a:rPr lang="en-CA" dirty="0"/>
              <a:t>accommodations.</a:t>
            </a:r>
            <a:endParaRPr lang="en-CA" sz="1200" kern="1200" dirty="0">
              <a:solidFill>
                <a:schemeClr val="tx1"/>
              </a:solidFill>
              <a:effectLst/>
              <a:latin typeface="+mn-lt"/>
              <a:cs typeface="Calibri"/>
            </a:endParaRPr>
          </a:p>
          <a:p>
            <a:endParaRPr lang="en-CA" sz="1200" kern="120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contrast, the social model of disability sees disability emerging when there is a mismatch between a person and their environment.</a:t>
            </a:r>
            <a:r>
              <a:rPr lang="en-CA" dirty="0"/>
              <a:t> With this view, disability becomes more of a spectrum that can affect different people in different ways depending on their context, environment, and the tools they have access to, and is a product of history and culture.</a:t>
            </a:r>
            <a:endParaRPr lang="en-US" dirty="0"/>
          </a:p>
          <a:p>
            <a:endParaRPr lang="en-CA">
              <a:cs typeface="Calibri"/>
            </a:endParaRPr>
          </a:p>
          <a:p>
            <a:r>
              <a:rPr lang="en-CA" dirty="0">
                <a:cs typeface="Calibri"/>
              </a:rPr>
              <a:t>So for example, someone who has no vision and uses a screen reader to access digital content will not be able to interpret an infographic without asking for help. The medical model of disability buts the onus on them to ask for an </a:t>
            </a:r>
            <a:r>
              <a:rPr lang="en-CA" dirty="0" err="1">
                <a:cs typeface="Calibri"/>
              </a:rPr>
              <a:t>accomodation</a:t>
            </a:r>
            <a:r>
              <a:rPr lang="en-CA" dirty="0">
                <a:cs typeface="Calibri"/>
              </a:rPr>
              <a:t>, while the social model of disability puts the onus on the person who created or shared that infographic to provide that information in an alternative format. The social model of disability points out that many barriers that currently exist do not need to be barriers – like having only steps to access a restaurant rather than a ramp.</a:t>
            </a:r>
          </a:p>
          <a:p>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273526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what is the result of these different models in the context of post-secondary education?</a:t>
            </a:r>
            <a:endParaRPr lang="en-US" dirty="0"/>
          </a:p>
          <a:p>
            <a:endParaRPr lang="en-CA" dirty="0"/>
          </a:p>
          <a:p>
            <a:r>
              <a:rPr lang="en-CA" dirty="0"/>
              <a:t>With the medical model, the onus is on the student to request accommodations. To do this, they need to have a diagnosed disability and be registered with the accessibility services office at the institution. This is generally a process that requires a lot of self-advocacy, and even then students may not get all of the supports they need to be successful. In addition, this model does not guarantee that instructors change their practices going forward, and only the student who made the request receives the accommodations.</a:t>
            </a:r>
            <a:endParaRPr lang="en-US" dirty="0"/>
          </a:p>
          <a:p>
            <a:endParaRPr lang="en-CA" dirty="0"/>
          </a:p>
          <a:p>
            <a:r>
              <a:rPr lang="en-CA" dirty="0"/>
              <a:t>With the social model, the responsibility shifts from the student to the person designing the learning experience to reduce or eliminate barriers from the beginning. Rather than assuming all students are the same, it is assumed that students are different and have a variety of access needs and preferences based on their bodies, minds, and context. The diversity of students is not something to be ignored or downplayed but rather something to be designed for. There may still be cases where students need accommodations, but that information is used to improve the learning design going forward.</a:t>
            </a:r>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6666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accessibility?</a:t>
            </a:r>
          </a:p>
          <a:p>
            <a:endParaRPr lang="en-US" dirty="0"/>
          </a:p>
          <a:p>
            <a:r>
              <a:rPr lang="en-US" dirty="0"/>
              <a:t>Accessibility is what happens when we design and create resources, experiences, tools, and spaces that make space for and support the diversity of our bodies and minds and </a:t>
            </a:r>
            <a:r>
              <a:rPr lang="en-US" dirty="0" err="1"/>
              <a:t>centres</a:t>
            </a:r>
            <a:r>
              <a:rPr lang="en-US" dirty="0"/>
              <a:t> the needs of people with disabilities to ensure they can engage in the ways that work best for them.</a:t>
            </a:r>
          </a:p>
          <a:p>
            <a:endParaRPr lang="en-US" dirty="0"/>
          </a:p>
          <a:p>
            <a:r>
              <a:rPr lang="en-US" dirty="0"/>
              <a:t>As noted in this definition, accessibility affects all sorts of things, both physical and digital. For the workshop today, we are focusing on digital educational resources.</a:t>
            </a:r>
            <a:endParaRPr lang="en-US"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372122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Something to keep in mind is that students</a:t>
            </a:r>
            <a:r>
              <a:rPr lang="en-CA" sz="1200" kern="1200" dirty="0">
                <a:solidFill>
                  <a:schemeClr val="tx1"/>
                </a:solidFill>
                <a:effectLst/>
                <a:latin typeface="+mn-lt"/>
                <a:ea typeface="+mn-ea"/>
                <a:cs typeface="+mn-cs"/>
              </a:rPr>
              <a:t> may face all sort of barriers even if they don’t have a diagnosed disability, and there is not really such thing as an “average student.”</a:t>
            </a:r>
          </a:p>
          <a:p>
            <a:endParaRPr lang="en-CA" sz="1200" kern="120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an article by Jan Wilson, she argues that the classroom,</a:t>
            </a:r>
            <a:r>
              <a:rPr lang="en-CA" dirty="0"/>
              <a:t> </a:t>
            </a:r>
            <a:endParaRPr lang="en-CA" sz="1200" kern="1200" dirty="0">
              <a:solidFill>
                <a:schemeClr val="tx1"/>
              </a:solidFill>
              <a:effectLst/>
              <a:latin typeface="+mn-lt"/>
              <a:cs typeface="Calibri"/>
            </a:endParaRPr>
          </a:p>
          <a:p>
            <a:endParaRPr lang="en-CA" sz="1200" kern="1200">
              <a:solidFill>
                <a:schemeClr val="tx1"/>
              </a:solidFill>
              <a:effectLst/>
              <a:latin typeface="+mn-lt"/>
              <a:ea typeface="+mn-ea"/>
              <a:cs typeface="+mn-cs"/>
            </a:endParaRPr>
          </a:p>
          <a:p>
            <a:r>
              <a:rPr lang="en-CA" sz="1200" kern="1200" dirty="0">
                <a:solidFill>
                  <a:schemeClr val="tx1"/>
                </a:solidFill>
                <a:effectLst/>
                <a:latin typeface="+mn-lt"/>
                <a:ea typeface="+mn-ea"/>
                <a:cs typeface="+mn-cs"/>
              </a:rPr>
              <a:t>“far from neutral, is constructed for a mythical, “able-bodied,” neurotypical norm that neither reflects nor accommodates the wide range of diverse learners within it, regardless of whether these learners have been diagnosed with a disability.”</a:t>
            </a:r>
            <a:endParaRPr lang="en-CA" sz="1200" kern="1200" dirty="0">
              <a:solidFill>
                <a:schemeClr val="tx1"/>
              </a:solidFill>
              <a:effectLst/>
              <a:latin typeface="+mn-lt"/>
              <a:cs typeface="Calibri"/>
            </a:endParaRPr>
          </a:p>
          <a:p>
            <a:endParaRPr lang="en-CA" sz="1200" kern="120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she is getting at here is this problem that comes up when we design for what we think is normal, or what we think is average. The reality is, there is no such thing as a normal or average student. Students vary greatly in their interests, family situation, culture, background, experience, strengths, and weaknesses. And all students benefit when educational materials are designed to be accessible and inclusive.</a:t>
            </a:r>
            <a:endParaRPr lang="en-CA" sz="1200" kern="1200" dirty="0">
              <a:solidFill>
                <a:schemeClr val="tx1"/>
              </a:solidFill>
              <a:effectLst/>
              <a:latin typeface="+mn-lt"/>
              <a:cs typeface="Calibri"/>
            </a:endParaRPr>
          </a:p>
          <a:p>
            <a:endParaRPr lang="en-CA"/>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4830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sorts of things affect the accessibility of a resource, and these things are very much context dependent and can vary from student to student.</a:t>
            </a:r>
          </a:p>
          <a:p>
            <a:endParaRPr lang="en-CA" dirty="0"/>
          </a:p>
          <a:p>
            <a:r>
              <a:rPr lang="en-CA" dirty="0"/>
              <a:t>For example, a student’s day-to-day life can affect access. Consider a student who spends an hour on a crowded bus everyday commuting to school and spends long days on campus studying. For this student, a heavy print textbook would be really annoying, and they might decide to leave it at home rather than lug it to school. That is a barrier to access.</a:t>
            </a:r>
            <a:endParaRPr lang="en-CA" dirty="0">
              <a:cs typeface="Calibri"/>
            </a:endParaRPr>
          </a:p>
          <a:p>
            <a:endParaRPr lang="en-CA" dirty="0"/>
          </a:p>
          <a:p>
            <a:r>
              <a:rPr lang="en-CA" dirty="0"/>
              <a:t>Another example is differences in digital literacy among students. Many OER are primarily online resources, and for those of us who work on a computer all day take for granted our comfort and experience with working with digital content. Even young college students who grew up with smart phones and easy access to Internet may not know how to search a PDF or understand how to take advantage of the different features in Pressbooks or know that an EPUB file can be accessed on their phone. If your students are returning to school later in life, paying attention to digital literacy and comfort using digital materials will be even more important. A student can’t learn well from a resource they don’t know how to use or don’t like using. </a:t>
            </a:r>
            <a:endParaRPr lang="en-CA" dirty="0">
              <a:cs typeface="Calibri"/>
            </a:endParaRPr>
          </a:p>
          <a:p>
            <a:endParaRPr lang="en-CA" dirty="0"/>
          </a:p>
          <a:p>
            <a:r>
              <a:rPr lang="en-CA" dirty="0"/>
              <a:t>Another example is access to technology. Not every student has access to their own a computer, and if materials are only available online, those students will likely struggle with accessing them.</a:t>
            </a:r>
            <a:endParaRPr lang="en-CA" dirty="0">
              <a:cs typeface="Calibri"/>
            </a:endParaRPr>
          </a:p>
          <a:p>
            <a:endParaRPr lang="en-CA" dirty="0"/>
          </a:p>
          <a:p>
            <a:r>
              <a:rPr lang="en-CA" dirty="0"/>
              <a:t>Day-to-day life, digital literacy, access to technology – all of these things are very individualized and context dependent. And these are things were OER in particular has the potential to really make a difference. Everyone has a preference in how they would like to access their learning materials, and open educational resources that are available in multiple formats make it possible for students to pick the format that they are most comfortable with and will work best for them. </a:t>
            </a:r>
            <a:endParaRPr lang="en-CA"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1774969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175" y="729540"/>
            <a:ext cx="6018810" cy="1790700"/>
          </a:xfrm>
        </p:spPr>
        <p:txBody>
          <a:bodyPr anchor="b">
            <a:normAutofit/>
          </a:bodyPr>
          <a:lstStyle>
            <a:lvl1pPr algn="l">
              <a:defRPr sz="4400" b="0"/>
            </a:lvl1pPr>
          </a:lstStyle>
          <a:p>
            <a:r>
              <a:rPr lang="en-US"/>
              <a:t>Click to edit Master title style</a:t>
            </a:r>
          </a:p>
        </p:txBody>
      </p:sp>
      <p:sp>
        <p:nvSpPr>
          <p:cNvPr id="3" name="Subtitle 2"/>
          <p:cNvSpPr>
            <a:spLocks noGrp="1"/>
          </p:cNvSpPr>
          <p:nvPr>
            <p:ph type="subTitle" idx="1"/>
          </p:nvPr>
        </p:nvSpPr>
        <p:spPr>
          <a:xfrm>
            <a:off x="398175" y="2535448"/>
            <a:ext cx="6107822" cy="541821"/>
          </a:xfrm>
        </p:spPr>
        <p:txBody>
          <a:bodyPr>
            <a:norm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398174" y="3230274"/>
            <a:ext cx="3914199" cy="1214535"/>
          </a:xfrm>
        </p:spPr>
        <p:txBody>
          <a:bodyPr>
            <a:normAutofit/>
          </a:bodyPr>
          <a:lstStyle>
            <a:lvl1pPr marL="0" indent="0">
              <a:buNone/>
              <a:defRPr sz="1300"/>
            </a:lvl1pPr>
          </a:lstStyle>
          <a:p>
            <a:pPr lvl="0"/>
            <a:r>
              <a:rPr lang="en-US"/>
              <a:t>Presenter Info</a:t>
            </a:r>
          </a:p>
        </p:txBody>
      </p:sp>
    </p:spTree>
    <p:extLst>
      <p:ext uri="{BB962C8B-B14F-4D97-AF65-F5344CB8AC3E}">
        <p14:creationId xmlns:p14="http://schemas.microsoft.com/office/powerpoint/2010/main" val="2726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39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3712354" cy="4818185"/>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4281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982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4" y="0"/>
            <a:ext cx="3712354" cy="2479432"/>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4281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1" y="2479432"/>
            <a:ext cx="3712354" cy="2349743"/>
          </a:xfrm>
          <a:solidFill>
            <a:srgbClr val="39213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7478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12354" cy="2479432"/>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002554" y="208067"/>
            <a:ext cx="4966232" cy="2271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E4FFA-3DC3-4691-9AF7-5C460538F5C5}"/>
              </a:ext>
            </a:extLst>
          </p:cNvPr>
          <p:cNvSpPr>
            <a:spLocks noGrp="1"/>
          </p:cNvSpPr>
          <p:nvPr>
            <p:ph type="body" sz="quarter" idx="10"/>
          </p:nvPr>
        </p:nvSpPr>
        <p:spPr>
          <a:xfrm>
            <a:off x="1" y="2479432"/>
            <a:ext cx="3712354" cy="2349743"/>
          </a:xfrm>
          <a:solidFill>
            <a:srgbClr val="39213F"/>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504C6598-0E7B-4F16-87CA-BC88554DE4DF}"/>
              </a:ext>
            </a:extLst>
          </p:cNvPr>
          <p:cNvSpPr>
            <a:spLocks noGrp="1"/>
          </p:cNvSpPr>
          <p:nvPr>
            <p:ph idx="11"/>
          </p:nvPr>
        </p:nvSpPr>
        <p:spPr>
          <a:xfrm>
            <a:off x="4002554" y="2518620"/>
            <a:ext cx="4966232" cy="22713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661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0" y="0"/>
            <a:ext cx="2726442" cy="4807444"/>
          </a:xfrm>
          <a:solidFill>
            <a:srgbClr val="39213F"/>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909455" y="208067"/>
            <a:ext cx="6059331" cy="207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6CDBA56A-FD9E-42EE-9CB0-ADC40CDFE837}"/>
              </a:ext>
            </a:extLst>
          </p:cNvPr>
          <p:cNvSpPr>
            <a:spLocks noGrp="1"/>
          </p:cNvSpPr>
          <p:nvPr>
            <p:ph idx="10"/>
          </p:nvPr>
        </p:nvSpPr>
        <p:spPr>
          <a:xfrm>
            <a:off x="2909455" y="2564823"/>
            <a:ext cx="6059331" cy="207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72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0" y="0"/>
            <a:ext cx="2726442" cy="4807444"/>
          </a:xfrm>
          <a:solidFill>
            <a:srgbClr val="179ACE"/>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2909455" y="208067"/>
            <a:ext cx="6059331" cy="207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6CDBA56A-FD9E-42EE-9CB0-ADC40CDFE837}"/>
              </a:ext>
            </a:extLst>
          </p:cNvPr>
          <p:cNvSpPr>
            <a:spLocks noGrp="1"/>
          </p:cNvSpPr>
          <p:nvPr>
            <p:ph idx="10"/>
          </p:nvPr>
        </p:nvSpPr>
        <p:spPr>
          <a:xfrm>
            <a:off x="2909455" y="2564823"/>
            <a:ext cx="6059331" cy="20779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19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74294"/>
            <a:ext cx="6858000" cy="1004957"/>
          </a:xfrm>
        </p:spPr>
        <p:txBody>
          <a:bodyPr anchor="b">
            <a:normAutofit/>
          </a:bodyPr>
          <a:lstStyle>
            <a:lvl1pPr algn="ctr">
              <a:defRPr sz="4000">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143000" y="2299113"/>
            <a:ext cx="6858000" cy="2193373"/>
          </a:xfrm>
        </p:spPr>
        <p:txBody>
          <a:bodyPr/>
          <a:lstStyle>
            <a:lvl1pPr marL="0" indent="0">
              <a:buNone/>
              <a:defRPr>
                <a:solidFill>
                  <a:schemeClr val="bg1"/>
                </a:solidFill>
              </a:defRPr>
            </a:lvl1pPr>
            <a:lvl2pPr marL="342900" indent="0">
              <a:buNone/>
              <a:defRPr/>
            </a:lvl2pPr>
          </a:lstStyle>
          <a:p>
            <a:pPr lvl="0"/>
            <a:r>
              <a:rPr lang="en-US"/>
              <a:t>Click to edit Master text styles.</a:t>
            </a:r>
          </a:p>
          <a:p>
            <a:pPr lvl="1"/>
            <a:endParaRPr lang="en-CA"/>
          </a:p>
        </p:txBody>
      </p:sp>
    </p:spTree>
    <p:extLst>
      <p:ext uri="{BB962C8B-B14F-4D97-AF65-F5344CB8AC3E}">
        <p14:creationId xmlns:p14="http://schemas.microsoft.com/office/powerpoint/2010/main" val="1283296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26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78485"/>
            <a:ext cx="6858000" cy="1004957"/>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628640"/>
            <a:ext cx="6858000" cy="1807719"/>
          </a:xfrm>
        </p:spPr>
        <p:txBody>
          <a:bodyPr>
            <a:normAutofit/>
          </a:bodyPr>
          <a:lstStyle>
            <a:lvl1pPr marL="0" indent="0" algn="ctr">
              <a:buNone/>
              <a:defRPr sz="2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21595"/>
            <a:ext cx="6858000" cy="1004957"/>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571750"/>
            <a:ext cx="6858000" cy="1807719"/>
          </a:xfrm>
        </p:spPr>
        <p:txBody>
          <a:bodyPr>
            <a:normAutofit/>
          </a:bodyPr>
          <a:lstStyle>
            <a:lvl1pPr marL="0" indent="0" algn="ctr">
              <a:buNone/>
              <a:defRPr sz="2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628650" y="1369219"/>
            <a:ext cx="7886700" cy="31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93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57600" cy="4803648"/>
          </a:xfrm>
          <a:solidFill>
            <a:srgbClr val="4D4072"/>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974592" y="109728"/>
            <a:ext cx="4998720" cy="4608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42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urple w/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57600" cy="4803648"/>
          </a:xfrm>
          <a:solidFill>
            <a:srgbClr val="4D4072"/>
          </a:solidFill>
        </p:spPr>
        <p:txBody>
          <a:bodyPr/>
          <a:lstStyle>
            <a:lvl1pPr algn="ctr">
              <a:defRPr>
                <a:solidFill>
                  <a:schemeClr val="bg1"/>
                </a:solidFill>
              </a:defRPr>
            </a:lvl1pPr>
          </a:lstStyle>
          <a:p>
            <a:r>
              <a:rPr lang="en-US"/>
              <a:t>Click to edit Master title </a:t>
            </a:r>
            <a:r>
              <a:rPr lang="en-US" err="1"/>
              <a:t>styl</a:t>
            </a:r>
            <a:endParaRPr lang="en-US"/>
          </a:p>
        </p:txBody>
      </p:sp>
      <p:sp>
        <p:nvSpPr>
          <p:cNvPr id="3" name="Content Placeholder 2"/>
          <p:cNvSpPr>
            <a:spLocks noGrp="1"/>
          </p:cNvSpPr>
          <p:nvPr>
            <p:ph idx="1"/>
          </p:nvPr>
        </p:nvSpPr>
        <p:spPr>
          <a:xfrm>
            <a:off x="3974592" y="109728"/>
            <a:ext cx="4998720" cy="42336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4163969D-689B-4865-917E-6F65B103360A}"/>
              </a:ext>
            </a:extLst>
          </p:cNvPr>
          <p:cNvSpPr>
            <a:spLocks noGrp="1"/>
          </p:cNvSpPr>
          <p:nvPr>
            <p:ph type="body" sz="quarter" idx="10"/>
          </p:nvPr>
        </p:nvSpPr>
        <p:spPr>
          <a:xfrm>
            <a:off x="3657600" y="4587748"/>
            <a:ext cx="5486400" cy="215900"/>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9349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 cas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54" y="134112"/>
            <a:ext cx="7886700" cy="743712"/>
          </a:xfrm>
        </p:spPr>
        <p:txBody>
          <a:bodyPr/>
          <a:lstStyle>
            <a:lvl1pPr algn="l">
              <a:defRPr>
                <a:solidFill>
                  <a:schemeClr val="bg1"/>
                </a:solidFill>
              </a:defRPr>
            </a:lvl1pPr>
          </a:lstStyle>
          <a:p>
            <a:r>
              <a:rPr lang="en-US"/>
              <a:t>Click to edit Master title style</a:t>
            </a:r>
          </a:p>
        </p:txBody>
      </p:sp>
      <p:sp>
        <p:nvSpPr>
          <p:cNvPr id="5" name="Media Placeholder 4">
            <a:extLst>
              <a:ext uri="{FF2B5EF4-FFF2-40B4-BE49-F238E27FC236}">
                <a16:creationId xmlns:a16="http://schemas.microsoft.com/office/drawing/2014/main" id="{F0D285EA-C154-4AEF-AFDC-998D94095DCE}"/>
              </a:ext>
            </a:extLst>
          </p:cNvPr>
          <p:cNvSpPr>
            <a:spLocks noGrp="1"/>
          </p:cNvSpPr>
          <p:nvPr>
            <p:ph type="media" sz="quarter" idx="10" hasCustomPrompt="1"/>
          </p:nvPr>
        </p:nvSpPr>
        <p:spPr>
          <a:xfrm>
            <a:off x="165100" y="1109664"/>
            <a:ext cx="8869363" cy="3740364"/>
          </a:xfrm>
        </p:spPr>
        <p:txBody>
          <a:bodyPr/>
          <a:lstStyle>
            <a:lvl1pPr marL="0" indent="0">
              <a:buNone/>
              <a:defRPr>
                <a:solidFill>
                  <a:schemeClr val="bg1"/>
                </a:solidFill>
              </a:defRPr>
            </a:lvl1pPr>
          </a:lstStyle>
          <a:p>
            <a:r>
              <a:rPr lang="en-US"/>
              <a:t>Insert screencast</a:t>
            </a:r>
            <a:endParaRPr lang="en-CA"/>
          </a:p>
        </p:txBody>
      </p:sp>
      <p:sp>
        <p:nvSpPr>
          <p:cNvPr id="4" name="Text Placeholder 3">
            <a:extLst>
              <a:ext uri="{FF2B5EF4-FFF2-40B4-BE49-F238E27FC236}">
                <a16:creationId xmlns:a16="http://schemas.microsoft.com/office/drawing/2014/main" id="{FBD3DFE0-0B7C-4CF0-9B54-A330322F0D18}"/>
              </a:ext>
            </a:extLst>
          </p:cNvPr>
          <p:cNvSpPr>
            <a:spLocks noGrp="1"/>
          </p:cNvSpPr>
          <p:nvPr>
            <p:ph type="body" sz="quarter" idx="11"/>
          </p:nvPr>
        </p:nvSpPr>
        <p:spPr>
          <a:xfrm>
            <a:off x="165100" y="4917475"/>
            <a:ext cx="8869362" cy="226025"/>
          </a:xfrm>
        </p:spPr>
        <p:txBody>
          <a:bodyPr>
            <a:no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3700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628650" y="1369219"/>
            <a:ext cx="7886700" cy="27455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hasCustomPrompt="1"/>
          </p:nvPr>
        </p:nvSpPr>
        <p:spPr>
          <a:xfrm>
            <a:off x="628650" y="4374258"/>
            <a:ext cx="7886700" cy="435130"/>
          </a:xfrm>
        </p:spPr>
        <p:txBody>
          <a:bodyPr>
            <a:normAutofit/>
          </a:bodyPr>
          <a:lstStyle>
            <a:lvl1pPr marL="0" indent="0">
              <a:buNone/>
              <a:defRPr sz="1000"/>
            </a:lvl1pPr>
          </a:lstStyle>
          <a:p>
            <a:pPr lvl="0"/>
            <a:r>
              <a:rPr lang="en-US"/>
              <a:t>Copyright</a:t>
            </a:r>
          </a:p>
        </p:txBody>
      </p:sp>
      <p:cxnSp>
        <p:nvCxnSpPr>
          <p:cNvPr id="6" name="Straight Connector 5"/>
          <p:cNvCxnSpPr/>
          <p:nvPr userDrawn="1"/>
        </p:nvCxnSpPr>
        <p:spPr>
          <a:xfrm>
            <a:off x="0" y="4308778"/>
            <a:ext cx="9144000" cy="0"/>
          </a:xfrm>
          <a:prstGeom prst="line">
            <a:avLst/>
          </a:prstGeom>
          <a:ln w="15875">
            <a:solidFill>
              <a:srgbClr val="00A1D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9DCAF5-5895-4C92-9C5D-DE07AC6E835E}" type="datetimeFigureOut">
              <a:rPr lang="en-US" smtClean="0"/>
              <a:t>5/30/2023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686" r:id="rId1"/>
    <p:sldLayoutId id="2147483704" r:id="rId2"/>
    <p:sldLayoutId id="2147483675" r:id="rId3"/>
    <p:sldLayoutId id="2147483703" r:id="rId4"/>
    <p:sldLayoutId id="2147483688" r:id="rId5"/>
    <p:sldLayoutId id="2147483720" r:id="rId6"/>
    <p:sldLayoutId id="2147483722" r:id="rId7"/>
    <p:sldLayoutId id="2147483721" r:id="rId8"/>
    <p:sldLayoutId id="2147483702" r:id="rId9"/>
    <p:sldLayoutId id="2147483678"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Helvetica Neue" charset="0"/>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9DCAF5-5895-4C92-9C5D-DE07AC6E835E}" type="datetimeFigureOut">
              <a:rPr lang="en-US" smtClean="0"/>
              <a:t>5/30/2023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718" r:id="rId1"/>
    <p:sldLayoutId id="2147483705" r:id="rId2"/>
    <p:sldLayoutId id="2147483710" r:id="rId3"/>
    <p:sldLayoutId id="2147483711" r:id="rId4"/>
    <p:sldLayoutId id="2147483707" r:id="rId5"/>
    <p:sldLayoutId id="2147483708" r:id="rId6"/>
    <p:sldLayoutId id="2147483706" r:id="rId7"/>
    <p:sldLayoutId id="2147483709" r:id="rId8"/>
    <p:sldLayoutId id="2147483723" r:id="rId9"/>
  </p:sldLayoutIdLst>
  <p:txStyles>
    <p:titleStyle>
      <a:lvl1pPr algn="l" defTabSz="685800" rtl="0" eaLnBrk="1" latinLnBrk="0" hangingPunct="1">
        <a:lnSpc>
          <a:spcPct val="90000"/>
        </a:lnSpc>
        <a:spcBef>
          <a:spcPct val="0"/>
        </a:spcBef>
        <a:buNone/>
        <a:defRPr sz="3300" kern="1200">
          <a:solidFill>
            <a:schemeClr val="tx1"/>
          </a:solidFill>
          <a:latin typeface="Helvetica Neue" charset="0"/>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gray@bccampus.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bit.ly/beyondaccessibilit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ideo" Target="https://www.youtube.com/embed/aNRymQUhiTQ?feature=oembed" TargetMode="Externa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ideo" Target="https://www.youtube.com/embed/91EGdiIeeHw?feature=oembed" TargetMode="Externa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ideo" Target="https://www.youtube.com/embed/29tyFZRrgLg?feature=oembed" TargetMode="Externa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customXml" Target="../ink/ink10.xml"/><Relationship Id="rId26" Type="http://schemas.openxmlformats.org/officeDocument/2006/relationships/customXml" Target="../ink/ink18.xml"/><Relationship Id="rId3" Type="http://schemas.openxmlformats.org/officeDocument/2006/relationships/image" Target="../media/image9.jpeg"/><Relationship Id="rId21" Type="http://schemas.openxmlformats.org/officeDocument/2006/relationships/customXml" Target="../ink/ink13.xml"/><Relationship Id="rId7" Type="http://schemas.openxmlformats.org/officeDocument/2006/relationships/image" Target="../media/image10.png"/><Relationship Id="rId12" Type="http://schemas.openxmlformats.org/officeDocument/2006/relationships/image" Target="../media/image12.png"/><Relationship Id="rId17" Type="http://schemas.openxmlformats.org/officeDocument/2006/relationships/customXml" Target="../ink/ink9.xml"/><Relationship Id="rId25" Type="http://schemas.openxmlformats.org/officeDocument/2006/relationships/customXml" Target="../ink/ink17.xml"/><Relationship Id="rId2" Type="http://schemas.openxmlformats.org/officeDocument/2006/relationships/notesSlide" Target="../notesSlides/notesSlide19.xml"/><Relationship Id="rId16" Type="http://schemas.openxmlformats.org/officeDocument/2006/relationships/customXml" Target="../ink/ink8.xml"/><Relationship Id="rId20" Type="http://schemas.openxmlformats.org/officeDocument/2006/relationships/customXml" Target="../ink/ink12.xml"/><Relationship Id="rId29" Type="http://schemas.openxmlformats.org/officeDocument/2006/relationships/customXml" Target="../ink/ink21.xml"/><Relationship Id="rId1" Type="http://schemas.openxmlformats.org/officeDocument/2006/relationships/slideLayout" Target="../slideLayouts/slideLayout9.xml"/><Relationship Id="rId6" Type="http://schemas.openxmlformats.org/officeDocument/2006/relationships/customXml" Target="../ink/ink1.xml"/><Relationship Id="rId11" Type="http://schemas.openxmlformats.org/officeDocument/2006/relationships/customXml" Target="../ink/ink4.xml"/><Relationship Id="rId24" Type="http://schemas.openxmlformats.org/officeDocument/2006/relationships/customXml" Target="../ink/ink16.xml"/><Relationship Id="rId5" Type="http://schemas.openxmlformats.org/officeDocument/2006/relationships/hyperlink" Target="https://creativecommons.org/licenses/by/4.0/" TargetMode="External"/><Relationship Id="rId15" Type="http://schemas.openxmlformats.org/officeDocument/2006/relationships/customXml" Target="../ink/ink7.xml"/><Relationship Id="rId23" Type="http://schemas.openxmlformats.org/officeDocument/2006/relationships/customXml" Target="../ink/ink15.xml"/><Relationship Id="rId28" Type="http://schemas.openxmlformats.org/officeDocument/2006/relationships/customXml" Target="../ink/ink20.xml"/><Relationship Id="rId10" Type="http://schemas.openxmlformats.org/officeDocument/2006/relationships/customXml" Target="../ink/ink3.xml"/><Relationship Id="rId19" Type="http://schemas.openxmlformats.org/officeDocument/2006/relationships/customXml" Target="../ink/ink11.xml"/><Relationship Id="rId4" Type="http://schemas.openxmlformats.org/officeDocument/2006/relationships/hyperlink" Target="https://opentextbc.ca/basicmotorcontrol/chapter/ohm-and-watt/" TargetMode="External"/><Relationship Id="rId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customXml" Target="../ink/ink14.xml"/><Relationship Id="rId27" Type="http://schemas.openxmlformats.org/officeDocument/2006/relationships/customXml" Target="../ink/ink19.xml"/><Relationship Id="rId30" Type="http://schemas.openxmlformats.org/officeDocument/2006/relationships/customXml" Target="../ink/ink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nhRU2yj_r5I?feature=oembed" TargetMode="Externa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video" Target="https://www.youtube.com/embed/Z32EBOdW670?feature=oembed" TargetMode="External"/><Relationship Id="rId6" Type="http://schemas.openxmlformats.org/officeDocument/2006/relationships/image" Target="../media/image12.png"/><Relationship Id="rId5" Type="http://schemas.openxmlformats.org/officeDocument/2006/relationships/customXml" Target="../ink/ink23.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customXml" Target="../ink/ink24.xml"/></Relationships>
</file>

<file path=ppt/slides/_rels/slide29.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pcc.edu/instructional-support/wp-content/uploads/sites/17/2017/11/complex-images.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hyperlink" Target="https://opentextbc.ca/physicalgeology2ed/chapter/4-3-types-of-volcanoes/" TargetMode="External"/><Relationship Id="rId5" Type="http://schemas.openxmlformats.org/officeDocument/2006/relationships/hyperlink" Target="https://opentextbc.ca/physicalgeology2ed/chapter/11-3-measuring-earthquakes/" TargetMode="External"/><Relationship Id="rId4" Type="http://schemas.openxmlformats.org/officeDocument/2006/relationships/hyperlink" Target="https://opentextbc.ca/physicalgeology2ed/chapter/4-2-magma-composition-and-eruption-styl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hyperlink" Target="https://www.pcc.edu/instructional-support/wp-content/uploads/sites/17/2017/11/complex-images.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hyperlink" Target="https://www.pcc.edu/instructional-support/wp-content/uploads/sites/17/2017/11/complex-image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hyperlink" Target="https://commons.wikimedia.org/wiki/User:Yug" TargetMode="External"/><Relationship Id="rId3" Type="http://schemas.openxmlformats.org/officeDocument/2006/relationships/image" Target="../media/image23.png"/><Relationship Id="rId7" Type="http://schemas.openxmlformats.org/officeDocument/2006/relationships/hyperlink" Target="https://commons.wikimedia.org/wiki/User:STyx"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hyperlink" Target="https://creativecommons.org/licenses/by-sa/2.5/deed.en" TargetMode="External"/><Relationship Id="rId5" Type="http://schemas.openxmlformats.org/officeDocument/2006/relationships/hyperlink" Target="https://commons.wikimedia.org/wiki/User:Themightyquill" TargetMode="External"/><Relationship Id="rId4" Type="http://schemas.openxmlformats.org/officeDocument/2006/relationships/hyperlink" Target="https://commons.wikimedia.org/wiki/File:Numbered-Treaties-Map.sv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policyalternatives.ca/sites/default/files/uploads/publications/National%20Office/2013/06/Poverty_or_Prosperity_Indigenous_Children.pdf"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bccampus.ca/events/" TargetMode="External"/><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4446-E6E4-47B3-923D-5545BEDBC03D}"/>
              </a:ext>
            </a:extLst>
          </p:cNvPr>
          <p:cNvSpPr>
            <a:spLocks noGrp="1"/>
          </p:cNvSpPr>
          <p:nvPr>
            <p:ph type="ctrTitle"/>
          </p:nvPr>
        </p:nvSpPr>
        <p:spPr>
          <a:xfrm>
            <a:off x="398175" y="729540"/>
            <a:ext cx="7609917" cy="1803688"/>
          </a:xfrm>
        </p:spPr>
        <p:txBody>
          <a:bodyPr>
            <a:normAutofit/>
          </a:bodyPr>
          <a:lstStyle/>
          <a:p>
            <a:r>
              <a:rPr lang="en-US" dirty="0">
                <a:latin typeface="Helvetica Neue"/>
              </a:rPr>
              <a:t>Applying Universal Design for Learning to OER</a:t>
            </a:r>
            <a:endParaRPr lang="en-US" dirty="0"/>
          </a:p>
        </p:txBody>
      </p:sp>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a:xfrm>
            <a:off x="352714" y="3009467"/>
            <a:ext cx="3914199" cy="1455636"/>
          </a:xfrm>
        </p:spPr>
        <p:txBody>
          <a:bodyPr vert="horz" lIns="91440" tIns="45720" rIns="91440" bIns="45720" rtlCol="0" anchor="t">
            <a:noAutofit/>
          </a:bodyPr>
          <a:lstStyle/>
          <a:p>
            <a:r>
              <a:rPr lang="en-CA" sz="1800" dirty="0">
                <a:latin typeface="Helvetica Neue"/>
              </a:rPr>
              <a:t>Josie Gray (she/her)</a:t>
            </a:r>
            <a:endParaRPr lang="en-CA" sz="1800" dirty="0"/>
          </a:p>
          <a:p>
            <a:r>
              <a:rPr lang="en-US" sz="1800" dirty="0">
                <a:latin typeface="Helvetica Neue"/>
              </a:rPr>
              <a:t>B</a:t>
            </a:r>
            <a:r>
              <a:rPr lang="en-CA" sz="1800" dirty="0" err="1">
                <a:latin typeface="Helvetica Neue"/>
              </a:rPr>
              <a:t>Ccampus</a:t>
            </a:r>
            <a:endParaRPr lang="en-CA" sz="1800" dirty="0">
              <a:latin typeface="Helvetica Neue"/>
            </a:endParaRPr>
          </a:p>
          <a:p>
            <a:r>
              <a:rPr lang="en-CA" sz="1800" dirty="0">
                <a:latin typeface="Helvetica Neue"/>
                <a:hlinkClick r:id="rId3"/>
              </a:rPr>
              <a:t>jgray@bccampus.ca</a:t>
            </a:r>
            <a:endParaRPr lang="en-US" sz="1800" dirty="0">
              <a:latin typeface="Helvetica Neue"/>
            </a:endParaRPr>
          </a:p>
          <a:p>
            <a:r>
              <a:rPr lang="en-CA" sz="1800" dirty="0">
                <a:latin typeface="Helvetica Neue"/>
              </a:rPr>
              <a:t>May 31, 2023</a:t>
            </a:r>
            <a:endParaRPr lang="en-US" sz="1400" dirty="0"/>
          </a:p>
        </p:txBody>
      </p:sp>
      <p:sp>
        <p:nvSpPr>
          <p:cNvPr id="2" name="TextBox 1">
            <a:extLst>
              <a:ext uri="{FF2B5EF4-FFF2-40B4-BE49-F238E27FC236}">
                <a16:creationId xmlns:a16="http://schemas.microsoft.com/office/drawing/2014/main" id="{DBF5E5CC-2473-426D-BE99-242FED23D18B}"/>
              </a:ext>
            </a:extLst>
          </p:cNvPr>
          <p:cNvSpPr txBox="1"/>
          <p:nvPr/>
        </p:nvSpPr>
        <p:spPr>
          <a:xfrm>
            <a:off x="4203133" y="2906208"/>
            <a:ext cx="4210335" cy="830997"/>
          </a:xfrm>
          <a:prstGeom prst="rect">
            <a:avLst/>
          </a:prstGeom>
          <a:solidFill>
            <a:schemeClr val="bg1"/>
          </a:solidFill>
          <a:ln w="19050">
            <a:solidFill>
              <a:schemeClr val="tx1"/>
            </a:solidFill>
          </a:ln>
        </p:spPr>
        <p:txBody>
          <a:bodyPr wrap="square" rtlCol="0">
            <a:spAutoFit/>
          </a:bodyPr>
          <a:lstStyle/>
          <a:p>
            <a:r>
              <a:rPr lang="en-US" sz="2400"/>
              <a:t>Download slides: </a:t>
            </a:r>
            <a:r>
              <a:rPr lang="en-US" sz="2400" b="0" i="0" u="sng" strike="noStrike">
                <a:solidFill>
                  <a:srgbClr val="0563C1"/>
                </a:solidFill>
                <a:effectLst/>
                <a:latin typeface="Calibri" panose="020F0502020204030204" pitchFamily="34" charset="0"/>
                <a:hlinkClick r:id="rId4"/>
              </a:rPr>
              <a:t>bit.ly/</a:t>
            </a:r>
            <a:r>
              <a:rPr lang="en-US" sz="2400" b="0" i="0" u="sng" strike="noStrike" err="1">
                <a:solidFill>
                  <a:srgbClr val="0563C1"/>
                </a:solidFill>
                <a:effectLst/>
                <a:latin typeface="Calibri" panose="020F0502020204030204" pitchFamily="34" charset="0"/>
                <a:hlinkClick r:id="rId4"/>
              </a:rPr>
              <a:t>beyondaccessibility</a:t>
            </a:r>
            <a:r>
              <a:rPr lang="en-US" sz="2400" b="0" i="0">
                <a:effectLst/>
                <a:latin typeface="Calibri" panose="020F0502020204030204" pitchFamily="34" charset="0"/>
              </a:rPr>
              <a:t> </a:t>
            </a:r>
            <a:endParaRPr lang="en-US" sz="2400" b="0" i="0">
              <a:effectLst/>
            </a:endParaRPr>
          </a:p>
        </p:txBody>
      </p:sp>
    </p:spTree>
    <p:extLst>
      <p:ext uri="{BB962C8B-B14F-4D97-AF65-F5344CB8AC3E}">
        <p14:creationId xmlns:p14="http://schemas.microsoft.com/office/powerpoint/2010/main" val="206881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1845-8039-47E8-8BED-C075259F9BCE}"/>
              </a:ext>
            </a:extLst>
          </p:cNvPr>
          <p:cNvSpPr>
            <a:spLocks noGrp="1"/>
          </p:cNvSpPr>
          <p:nvPr>
            <p:ph type="title"/>
          </p:nvPr>
        </p:nvSpPr>
        <p:spPr/>
        <p:txBody>
          <a:bodyPr/>
          <a:lstStyle/>
          <a:p>
            <a:r>
              <a:rPr lang="en-CA"/>
              <a:t>Universal Design for Learning (UDL)</a:t>
            </a:r>
          </a:p>
        </p:txBody>
      </p:sp>
      <p:sp>
        <p:nvSpPr>
          <p:cNvPr id="3" name="Content Placeholder 2">
            <a:extLst>
              <a:ext uri="{FF2B5EF4-FFF2-40B4-BE49-F238E27FC236}">
                <a16:creationId xmlns:a16="http://schemas.microsoft.com/office/drawing/2014/main" id="{246787DA-E97B-4E73-B43F-A80D997346AA}"/>
              </a:ext>
            </a:extLst>
          </p:cNvPr>
          <p:cNvSpPr>
            <a:spLocks noGrp="1"/>
          </p:cNvSpPr>
          <p:nvPr>
            <p:ph idx="1"/>
          </p:nvPr>
        </p:nvSpPr>
        <p:spPr>
          <a:xfrm>
            <a:off x="3840809" y="1372632"/>
            <a:ext cx="5300505" cy="2405336"/>
          </a:xfrm>
        </p:spPr>
        <p:txBody>
          <a:bodyPr vert="horz" lIns="91440" tIns="45720" rIns="91440" bIns="45720" rtlCol="0" anchor="t">
            <a:normAutofit/>
          </a:bodyPr>
          <a:lstStyle/>
          <a:p>
            <a:pPr marL="0" indent="0">
              <a:buNone/>
            </a:pPr>
            <a:r>
              <a:rPr lang="en-CA" sz="2800">
                <a:latin typeface="Helvetica Neue"/>
              </a:rPr>
              <a:t>Provide multiple means of</a:t>
            </a:r>
          </a:p>
          <a:p>
            <a:r>
              <a:rPr lang="en-CA" sz="2800">
                <a:latin typeface="Helvetica Neue"/>
              </a:rPr>
              <a:t>Engagement (WHY)</a:t>
            </a:r>
          </a:p>
          <a:p>
            <a:r>
              <a:rPr lang="en-CA" sz="2800">
                <a:latin typeface="Helvetica Neue"/>
              </a:rPr>
              <a:t>Representation (WHAT)</a:t>
            </a:r>
          </a:p>
          <a:p>
            <a:r>
              <a:rPr lang="en-CA" sz="2800">
                <a:latin typeface="Helvetica Neue"/>
              </a:rPr>
              <a:t>Action and Expression (HOW)</a:t>
            </a:r>
          </a:p>
        </p:txBody>
      </p:sp>
    </p:spTree>
    <p:extLst>
      <p:ext uri="{BB962C8B-B14F-4D97-AF65-F5344CB8AC3E}">
        <p14:creationId xmlns:p14="http://schemas.microsoft.com/office/powerpoint/2010/main" val="46260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DC5E-D252-4BC7-B1F8-338331CAD1F1}"/>
              </a:ext>
            </a:extLst>
          </p:cNvPr>
          <p:cNvSpPr>
            <a:spLocks noGrp="1"/>
          </p:cNvSpPr>
          <p:nvPr>
            <p:ph type="title"/>
          </p:nvPr>
        </p:nvSpPr>
        <p:spPr/>
        <p:txBody>
          <a:bodyPr/>
          <a:lstStyle/>
          <a:p>
            <a:r>
              <a:rPr lang="en-US">
                <a:latin typeface="Helvetica Neue"/>
              </a:rPr>
              <a:t>Multiple Means of Representation</a:t>
            </a:r>
            <a:endParaRPr lang="en-US"/>
          </a:p>
        </p:txBody>
      </p:sp>
      <p:sp>
        <p:nvSpPr>
          <p:cNvPr id="3" name="Content Placeholder 2">
            <a:extLst>
              <a:ext uri="{FF2B5EF4-FFF2-40B4-BE49-F238E27FC236}">
                <a16:creationId xmlns:a16="http://schemas.microsoft.com/office/drawing/2014/main" id="{816AE5DB-530A-4124-9F9D-9595FF086579}"/>
              </a:ext>
            </a:extLst>
          </p:cNvPr>
          <p:cNvSpPr>
            <a:spLocks noGrp="1"/>
          </p:cNvSpPr>
          <p:nvPr>
            <p:ph idx="1"/>
          </p:nvPr>
        </p:nvSpPr>
        <p:spPr/>
        <p:txBody>
          <a:bodyPr vert="horz" lIns="91440" tIns="45720" rIns="91440" bIns="45720" rtlCol="0" anchor="t">
            <a:normAutofit/>
          </a:bodyPr>
          <a:lstStyle/>
          <a:p>
            <a:pPr marL="0" indent="0">
              <a:buNone/>
            </a:pPr>
            <a:r>
              <a:rPr lang="en-US">
                <a:latin typeface="Helvetica Neue"/>
              </a:rPr>
              <a:t>Guidelines:</a:t>
            </a:r>
            <a:endParaRPr lang="en-US"/>
          </a:p>
          <a:p>
            <a:pPr marL="457200" indent="-457200">
              <a:buAutoNum type="arabicPeriod"/>
            </a:pPr>
            <a:r>
              <a:rPr lang="en-US">
                <a:latin typeface="Helvetica Neue"/>
              </a:rPr>
              <a:t>Perception</a:t>
            </a:r>
            <a:endParaRPr lang="en-US"/>
          </a:p>
          <a:p>
            <a:pPr marL="457200" indent="-457200">
              <a:buAutoNum type="arabicPeriod"/>
            </a:pPr>
            <a:r>
              <a:rPr lang="en-US">
                <a:latin typeface="Helvetica Neue"/>
              </a:rPr>
              <a:t>Language and symbols</a:t>
            </a:r>
            <a:endParaRPr lang="en-US"/>
          </a:p>
          <a:p>
            <a:pPr marL="457200" indent="-457200">
              <a:buAutoNum type="arabicPeriod"/>
            </a:pPr>
            <a:r>
              <a:rPr lang="en-US">
                <a:latin typeface="Helvetica Neue"/>
              </a:rPr>
              <a:t>Comprehension</a:t>
            </a:r>
            <a:endParaRPr lang="en-US"/>
          </a:p>
        </p:txBody>
      </p:sp>
    </p:spTree>
    <p:extLst>
      <p:ext uri="{BB962C8B-B14F-4D97-AF65-F5344CB8AC3E}">
        <p14:creationId xmlns:p14="http://schemas.microsoft.com/office/powerpoint/2010/main" val="374366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A63E-BFF8-4490-BBA2-97FD7FD14197}"/>
              </a:ext>
            </a:extLst>
          </p:cNvPr>
          <p:cNvSpPr>
            <a:spLocks noGrp="1"/>
          </p:cNvSpPr>
          <p:nvPr>
            <p:ph type="title"/>
          </p:nvPr>
        </p:nvSpPr>
        <p:spPr/>
        <p:txBody>
          <a:bodyPr/>
          <a:lstStyle/>
          <a:p>
            <a:r>
              <a:rPr lang="en-US">
                <a:latin typeface="Helvetica Neue"/>
              </a:rPr>
              <a:t>Guideline 1: Perception</a:t>
            </a:r>
            <a:endParaRPr lang="en-US"/>
          </a:p>
        </p:txBody>
      </p:sp>
      <p:sp>
        <p:nvSpPr>
          <p:cNvPr id="3" name="Content Placeholder 2">
            <a:extLst>
              <a:ext uri="{FF2B5EF4-FFF2-40B4-BE49-F238E27FC236}">
                <a16:creationId xmlns:a16="http://schemas.microsoft.com/office/drawing/2014/main" id="{D0296E9A-D96E-4C90-B88C-83CC7B13030A}"/>
              </a:ext>
            </a:extLst>
          </p:cNvPr>
          <p:cNvSpPr>
            <a:spLocks noGrp="1"/>
          </p:cNvSpPr>
          <p:nvPr>
            <p:ph idx="1"/>
          </p:nvPr>
        </p:nvSpPr>
        <p:spPr/>
        <p:txBody>
          <a:bodyPr vert="horz" lIns="91440" tIns="45720" rIns="91440" bIns="45720" rtlCol="0" anchor="t">
            <a:normAutofit/>
          </a:bodyPr>
          <a:lstStyle/>
          <a:p>
            <a:pPr marL="0" indent="0">
              <a:buNone/>
            </a:pPr>
            <a:r>
              <a:rPr lang="en-US">
                <a:latin typeface="Helvetica Neue"/>
              </a:rPr>
              <a:t>Interact with flexible content that doesn't depend on a single sense like sight, hearing, movement, or touch.</a:t>
            </a:r>
          </a:p>
          <a:p>
            <a:pPr marL="457200" indent="-457200">
              <a:buAutoNum type="arabicPeriod"/>
            </a:pPr>
            <a:r>
              <a:rPr lang="en-US">
                <a:latin typeface="Helvetica Neue"/>
              </a:rPr>
              <a:t>Offer ways of customizing the display of information</a:t>
            </a:r>
            <a:endParaRPr lang="en-US"/>
          </a:p>
          <a:p>
            <a:pPr marL="457200" indent="-457200">
              <a:buAutoNum type="arabicPeriod"/>
            </a:pPr>
            <a:r>
              <a:rPr lang="en-US">
                <a:latin typeface="Helvetica Neue"/>
              </a:rPr>
              <a:t>Offer alternatives for auditory information</a:t>
            </a:r>
            <a:endParaRPr lang="en-US"/>
          </a:p>
          <a:p>
            <a:pPr marL="457200" indent="-457200">
              <a:buAutoNum type="arabicPeriod"/>
            </a:pPr>
            <a:r>
              <a:rPr lang="en-US">
                <a:latin typeface="Helvetica Neue"/>
              </a:rPr>
              <a:t>Offer alternatives for visual information</a:t>
            </a:r>
          </a:p>
          <a:p>
            <a:pPr marL="457200" indent="-457200">
              <a:buAutoNum type="arabicPeriod"/>
            </a:pPr>
            <a:endParaRPr lang="en-US"/>
          </a:p>
        </p:txBody>
      </p:sp>
      <p:sp>
        <p:nvSpPr>
          <p:cNvPr id="4" name="Content Placeholder 3">
            <a:extLst>
              <a:ext uri="{FF2B5EF4-FFF2-40B4-BE49-F238E27FC236}">
                <a16:creationId xmlns:a16="http://schemas.microsoft.com/office/drawing/2014/main" id="{F86F5D67-D720-457E-AB90-77807FF9C656}"/>
              </a:ext>
            </a:extLst>
          </p:cNvPr>
          <p:cNvSpPr>
            <a:spLocks noGrp="1"/>
          </p:cNvSpPr>
          <p:nvPr>
            <p:ph idx="10"/>
          </p:nvPr>
        </p:nvSpPr>
        <p:spPr>
          <a:xfrm>
            <a:off x="628650" y="4352692"/>
            <a:ext cx="7886700" cy="262602"/>
          </a:xfrm>
        </p:spPr>
        <p:txBody>
          <a:bodyPr vert="horz" lIns="91440" tIns="45720" rIns="91440" bIns="45720" rtlCol="0" anchor="t">
            <a:normAutofit/>
          </a:bodyPr>
          <a:lstStyle/>
          <a:p>
            <a:r>
              <a:rPr lang="en-US" sz="1100">
                <a:latin typeface="Helvetica Neue"/>
              </a:rPr>
              <a:t>CAST (2018). Universal Design for Learning Guidelines version 2.2. Retrieved from http://udlguidelines.cast.org</a:t>
            </a:r>
            <a:endParaRPr lang="en-US"/>
          </a:p>
        </p:txBody>
      </p:sp>
    </p:spTree>
    <p:extLst>
      <p:ext uri="{BB962C8B-B14F-4D97-AF65-F5344CB8AC3E}">
        <p14:creationId xmlns:p14="http://schemas.microsoft.com/office/powerpoint/2010/main" val="183261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0CCB-2633-4999-B76D-939D3DEB84C5}"/>
              </a:ext>
            </a:extLst>
          </p:cNvPr>
          <p:cNvSpPr>
            <a:spLocks noGrp="1"/>
          </p:cNvSpPr>
          <p:nvPr>
            <p:ph type="title"/>
          </p:nvPr>
        </p:nvSpPr>
        <p:spPr/>
        <p:txBody>
          <a:bodyPr/>
          <a:lstStyle/>
          <a:p>
            <a:r>
              <a:rPr lang="en-US">
                <a:latin typeface="Helvetica Neue"/>
              </a:rPr>
              <a:t>Provide Multiple Formals</a:t>
            </a:r>
            <a:endParaRPr lang="en-US"/>
          </a:p>
        </p:txBody>
      </p:sp>
      <p:sp>
        <p:nvSpPr>
          <p:cNvPr id="4" name="Text Placeholder 3">
            <a:extLst>
              <a:ext uri="{FF2B5EF4-FFF2-40B4-BE49-F238E27FC236}">
                <a16:creationId xmlns:a16="http://schemas.microsoft.com/office/drawing/2014/main" id="{9CD27063-0A8F-4E82-A589-B03D5BBE7C8B}"/>
              </a:ext>
            </a:extLst>
          </p:cNvPr>
          <p:cNvSpPr>
            <a:spLocks noGrp="1"/>
          </p:cNvSpPr>
          <p:nvPr>
            <p:ph type="body" sz="quarter" idx="10"/>
          </p:nvPr>
        </p:nvSpPr>
        <p:spPr/>
        <p:txBody>
          <a:bodyPr vert="horz" lIns="91440" tIns="45720" rIns="91440" bIns="45720" rtlCol="0" anchor="t">
            <a:normAutofit/>
          </a:bodyPr>
          <a:lstStyle/>
          <a:p>
            <a:pPr marL="0" indent="0">
              <a:buNone/>
            </a:pPr>
            <a:r>
              <a:rPr lang="en-US">
                <a:latin typeface="Helvetica Neue"/>
              </a:rPr>
              <a:t>     Web, HTML, PDF, EPUB</a:t>
            </a:r>
          </a:p>
        </p:txBody>
      </p:sp>
      <p:pic>
        <p:nvPicPr>
          <p:cNvPr id="5" name="Picture 5" descr="The cover of a textbook published in Pressbooks titled &amp;#34;Math for Trades: Volume 2.&amp;#34; Underneath the cover is a drow-down list of different files available to download including: EPUB, Digital PDF, Print PDF, and XHTML.">
            <a:extLst>
              <a:ext uri="{FF2B5EF4-FFF2-40B4-BE49-F238E27FC236}">
                <a16:creationId xmlns:a16="http://schemas.microsoft.com/office/drawing/2014/main" id="{1F1B245E-F3BF-4BA7-A4D1-DED2816B3071}"/>
              </a:ext>
            </a:extLst>
          </p:cNvPr>
          <p:cNvPicPr>
            <a:picLocks noGrp="1" noChangeAspect="1"/>
          </p:cNvPicPr>
          <p:nvPr>
            <p:ph idx="1"/>
          </p:nvPr>
        </p:nvPicPr>
        <p:blipFill rotWithShape="1">
          <a:blip r:embed="rId3"/>
          <a:srcRect r="-518" b="10490"/>
          <a:stretch/>
        </p:blipFill>
        <p:spPr>
          <a:xfrm>
            <a:off x="5092349" y="164935"/>
            <a:ext cx="2366129" cy="4669692"/>
          </a:xfrm>
        </p:spPr>
      </p:pic>
    </p:spTree>
    <p:extLst>
      <p:ext uri="{BB962C8B-B14F-4D97-AF65-F5344CB8AC3E}">
        <p14:creationId xmlns:p14="http://schemas.microsoft.com/office/powerpoint/2010/main" val="364043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3929-9339-4A3F-B46D-DB77116AF073}"/>
              </a:ext>
            </a:extLst>
          </p:cNvPr>
          <p:cNvSpPr>
            <a:spLocks noGrp="1"/>
          </p:cNvSpPr>
          <p:nvPr>
            <p:ph type="title"/>
          </p:nvPr>
        </p:nvSpPr>
        <p:spPr/>
        <p:txBody>
          <a:bodyPr/>
          <a:lstStyle/>
          <a:p>
            <a:r>
              <a:rPr lang="en-US"/>
              <a:t>Multimodality</a:t>
            </a:r>
            <a:endParaRPr lang="en-CA"/>
          </a:p>
        </p:txBody>
      </p:sp>
      <p:sp>
        <p:nvSpPr>
          <p:cNvPr id="3" name="Subtitle 2">
            <a:extLst>
              <a:ext uri="{FF2B5EF4-FFF2-40B4-BE49-F238E27FC236}">
                <a16:creationId xmlns:a16="http://schemas.microsoft.com/office/drawing/2014/main" id="{169850B4-ABF2-42EA-BDC4-0500AD71A2C5}"/>
              </a:ext>
            </a:extLst>
          </p:cNvPr>
          <p:cNvSpPr>
            <a:spLocks noGrp="1"/>
          </p:cNvSpPr>
          <p:nvPr>
            <p:ph idx="1"/>
          </p:nvPr>
        </p:nvSpPr>
        <p:spPr/>
        <p:txBody>
          <a:bodyPr vert="horz" lIns="91440" tIns="45720" rIns="91440" bIns="45720" rtlCol="0" anchor="t">
            <a:normAutofit/>
          </a:bodyPr>
          <a:lstStyle/>
          <a:p>
            <a:pPr marL="0" indent="0">
              <a:buNone/>
            </a:pPr>
            <a:r>
              <a:rPr lang="en-US">
                <a:latin typeface="Helvetica Neue"/>
              </a:rPr>
              <a:t>Combining text, images, video, audio, and interactivity to give students multiple ways to engage with content.</a:t>
            </a:r>
          </a:p>
          <a:p>
            <a:pPr marL="0" indent="0">
              <a:buNone/>
            </a:pPr>
            <a:endParaRPr lang="en-US"/>
          </a:p>
          <a:p>
            <a:pPr marL="0" indent="0">
              <a:buNone/>
            </a:pPr>
            <a:r>
              <a:rPr lang="en-US">
                <a:latin typeface="Helvetica Neue"/>
              </a:rPr>
              <a:t>Examples:</a:t>
            </a:r>
          </a:p>
          <a:p>
            <a:r>
              <a:rPr lang="en-US">
                <a:latin typeface="Helvetica Neue"/>
              </a:rPr>
              <a:t>Text-to-speech</a:t>
            </a:r>
          </a:p>
          <a:p>
            <a:r>
              <a:rPr lang="en-US">
                <a:latin typeface="Helvetica Neue"/>
              </a:rPr>
              <a:t>Audiobooks</a:t>
            </a:r>
          </a:p>
          <a:p>
            <a:r>
              <a:rPr lang="en-US">
                <a:latin typeface="Helvetica Neue"/>
              </a:rPr>
              <a:t>Videos</a:t>
            </a:r>
          </a:p>
          <a:p>
            <a:r>
              <a:rPr lang="en-US">
                <a:latin typeface="Helvetica Neue"/>
              </a:rPr>
              <a:t>H5P</a:t>
            </a:r>
            <a:endParaRPr lang="en-US"/>
          </a:p>
        </p:txBody>
      </p:sp>
    </p:spTree>
    <p:extLst>
      <p:ext uri="{BB962C8B-B14F-4D97-AF65-F5344CB8AC3E}">
        <p14:creationId xmlns:p14="http://schemas.microsoft.com/office/powerpoint/2010/main" val="386034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8AC4-786B-42DD-A82C-F1AACFD709BF}"/>
              </a:ext>
            </a:extLst>
          </p:cNvPr>
          <p:cNvSpPr>
            <a:spLocks noGrp="1"/>
          </p:cNvSpPr>
          <p:nvPr>
            <p:ph type="title"/>
          </p:nvPr>
        </p:nvSpPr>
        <p:spPr/>
        <p:txBody>
          <a:bodyPr/>
          <a:lstStyle/>
          <a:p>
            <a:r>
              <a:rPr lang="en-US">
                <a:latin typeface="Helvetica Neue"/>
              </a:rPr>
              <a:t>Text-to-speech</a:t>
            </a:r>
            <a:endParaRPr lang="en-US"/>
          </a:p>
        </p:txBody>
      </p:sp>
      <p:pic>
        <p:nvPicPr>
          <p:cNvPr id="7" name="Picture 7" descr="A video demo showing a text-to-speech tool that is available by default in FireFox called Reader View. It allows you to customize the display of text on a webpage as well as read that text out loud. In this example, I have enabled reader view in an open textbook published in Pressbooks.&#10;">
            <a:hlinkClick r:id="" action="ppaction://media"/>
            <a:extLst>
              <a:ext uri="{FF2B5EF4-FFF2-40B4-BE49-F238E27FC236}">
                <a16:creationId xmlns:a16="http://schemas.microsoft.com/office/drawing/2014/main" id="{182B3AC4-306F-440A-98DF-E56310E95DD9}"/>
              </a:ext>
            </a:extLst>
          </p:cNvPr>
          <p:cNvPicPr>
            <a:picLocks noGrp="1" noRot="1" noChangeAspect="1"/>
          </p:cNvPicPr>
          <p:nvPr>
            <p:ph type="media" sz="quarter" idx="10"/>
            <a:videoFile r:link="rId1"/>
          </p:nvPr>
        </p:nvPicPr>
        <p:blipFill>
          <a:blip r:embed="rId4"/>
          <a:stretch>
            <a:fillRect/>
          </a:stretch>
        </p:blipFill>
        <p:spPr>
          <a:xfrm>
            <a:off x="1847251" y="727253"/>
            <a:ext cx="5446744" cy="4047153"/>
          </a:xfrm>
        </p:spPr>
      </p:pic>
    </p:spTree>
    <p:extLst>
      <p:ext uri="{BB962C8B-B14F-4D97-AF65-F5344CB8AC3E}">
        <p14:creationId xmlns:p14="http://schemas.microsoft.com/office/powerpoint/2010/main" val="253475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1C9F-4A08-4AE5-9E59-44748CE311F9}"/>
              </a:ext>
            </a:extLst>
          </p:cNvPr>
          <p:cNvSpPr>
            <a:spLocks noGrp="1"/>
          </p:cNvSpPr>
          <p:nvPr>
            <p:ph type="title"/>
          </p:nvPr>
        </p:nvSpPr>
        <p:spPr/>
        <p:txBody>
          <a:bodyPr/>
          <a:lstStyle/>
          <a:p>
            <a:r>
              <a:rPr lang="en-US">
                <a:latin typeface="Helvetica Neue"/>
              </a:rPr>
              <a:t>Audio books</a:t>
            </a:r>
            <a:endParaRPr lang="en-US"/>
          </a:p>
        </p:txBody>
      </p:sp>
      <p:pic>
        <p:nvPicPr>
          <p:cNvPr id="6" name="Picture 6" descr="A screen cast of multiple audio files for a book hosted in Kaltura as well as one of the audio files embedded at the beginning of one of the chapters in the Pressbooks webbook.">
            <a:hlinkClick r:id="" action="ppaction://media"/>
            <a:extLst>
              <a:ext uri="{FF2B5EF4-FFF2-40B4-BE49-F238E27FC236}">
                <a16:creationId xmlns:a16="http://schemas.microsoft.com/office/drawing/2014/main" id="{0F70F233-08D1-45C4-AD04-138D9276D253}"/>
              </a:ext>
            </a:extLst>
          </p:cNvPr>
          <p:cNvPicPr>
            <a:picLocks noGrp="1" noRot="1" noChangeAspect="1"/>
          </p:cNvPicPr>
          <p:nvPr>
            <p:ph type="media" sz="quarter" idx="10"/>
            <a:videoFile r:link="rId1"/>
          </p:nvPr>
        </p:nvPicPr>
        <p:blipFill>
          <a:blip r:embed="rId4"/>
          <a:stretch>
            <a:fillRect/>
          </a:stretch>
        </p:blipFill>
        <p:spPr>
          <a:xfrm>
            <a:off x="1742282" y="710407"/>
            <a:ext cx="5656384" cy="4181230"/>
          </a:xfrm>
        </p:spPr>
      </p:pic>
    </p:spTree>
    <p:extLst>
      <p:ext uri="{BB962C8B-B14F-4D97-AF65-F5344CB8AC3E}">
        <p14:creationId xmlns:p14="http://schemas.microsoft.com/office/powerpoint/2010/main" val="239360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28D84-14AE-457C-B670-68681D2BB857}"/>
              </a:ext>
            </a:extLst>
          </p:cNvPr>
          <p:cNvSpPr>
            <a:spLocks noGrp="1"/>
          </p:cNvSpPr>
          <p:nvPr>
            <p:ph type="title"/>
          </p:nvPr>
        </p:nvSpPr>
        <p:spPr/>
        <p:txBody>
          <a:bodyPr/>
          <a:lstStyle/>
          <a:p>
            <a:r>
              <a:rPr lang="en-US" err="1">
                <a:latin typeface="Helvetica Neue"/>
              </a:rPr>
              <a:t>MathJax</a:t>
            </a:r>
            <a:r>
              <a:rPr lang="en-US">
                <a:latin typeface="Helvetica Neue"/>
              </a:rPr>
              <a:t> - Zoom</a:t>
            </a:r>
            <a:endParaRPr lang="en-CA"/>
          </a:p>
        </p:txBody>
      </p:sp>
      <p:pic>
        <p:nvPicPr>
          <p:cNvPr id="2" name="Picture 2" descr="A video demonstration of how you can increase the size of all math content in a chapter at once or one equation at a time. See the speakers notes for more information.">
            <a:hlinkClick r:id="" action="ppaction://media"/>
            <a:extLst>
              <a:ext uri="{FF2B5EF4-FFF2-40B4-BE49-F238E27FC236}">
                <a16:creationId xmlns:a16="http://schemas.microsoft.com/office/drawing/2014/main" id="{8F5CE327-E465-46D3-9F40-1D4A5D5C2C07}"/>
              </a:ext>
            </a:extLst>
          </p:cNvPr>
          <p:cNvPicPr>
            <a:picLocks noGrp="1" noRot="1" noChangeAspect="1"/>
          </p:cNvPicPr>
          <p:nvPr>
            <p:ph type="media" sz="quarter" idx="10"/>
            <a:videoFile r:link="rId1"/>
          </p:nvPr>
        </p:nvPicPr>
        <p:blipFill>
          <a:blip r:embed="rId4"/>
          <a:stretch>
            <a:fillRect/>
          </a:stretch>
        </p:blipFill>
        <p:spPr>
          <a:xfrm>
            <a:off x="1844858" y="881367"/>
            <a:ext cx="5451230" cy="4083539"/>
          </a:xfrm>
        </p:spPr>
      </p:pic>
    </p:spTree>
    <p:extLst>
      <p:ext uri="{BB962C8B-B14F-4D97-AF65-F5344CB8AC3E}">
        <p14:creationId xmlns:p14="http://schemas.microsoft.com/office/powerpoint/2010/main" val="238221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FAC8-9F27-4F6F-B79D-10E8691E179D}"/>
              </a:ext>
            </a:extLst>
          </p:cNvPr>
          <p:cNvSpPr>
            <a:spLocks noGrp="1"/>
          </p:cNvSpPr>
          <p:nvPr>
            <p:ph type="title"/>
          </p:nvPr>
        </p:nvSpPr>
        <p:spPr/>
        <p:txBody>
          <a:bodyPr/>
          <a:lstStyle/>
          <a:p>
            <a:r>
              <a:rPr lang="en-US">
                <a:latin typeface="Helvetica Neue"/>
              </a:rPr>
              <a:t>Guideline 2: Language and Symbols</a:t>
            </a:r>
            <a:endParaRPr lang="en-US"/>
          </a:p>
        </p:txBody>
      </p:sp>
      <p:sp>
        <p:nvSpPr>
          <p:cNvPr id="3" name="Content Placeholder 2">
            <a:extLst>
              <a:ext uri="{FF2B5EF4-FFF2-40B4-BE49-F238E27FC236}">
                <a16:creationId xmlns:a16="http://schemas.microsoft.com/office/drawing/2014/main" id="{CF24F8BB-6060-49F5-9C34-43E74FF1D225}"/>
              </a:ext>
            </a:extLst>
          </p:cNvPr>
          <p:cNvSpPr>
            <a:spLocks noGrp="1"/>
          </p:cNvSpPr>
          <p:nvPr>
            <p:ph idx="1"/>
          </p:nvPr>
        </p:nvSpPr>
        <p:spPr>
          <a:xfrm>
            <a:off x="628650" y="1185908"/>
            <a:ext cx="7800436" cy="3015156"/>
          </a:xfrm>
        </p:spPr>
        <p:txBody>
          <a:bodyPr vert="horz" lIns="91440" tIns="45720" rIns="91440" bIns="45720" rtlCol="0" anchor="t">
            <a:normAutofit lnSpcReduction="10000"/>
          </a:bodyPr>
          <a:lstStyle/>
          <a:p>
            <a:pPr marL="0" indent="0">
              <a:buNone/>
            </a:pPr>
            <a:r>
              <a:rPr lang="en-US">
                <a:latin typeface="Helvetica Neue"/>
              </a:rPr>
              <a:t>Communicate through languages that create a shared understanding.</a:t>
            </a:r>
          </a:p>
          <a:p>
            <a:pPr marL="457200" indent="-457200">
              <a:buAutoNum type="arabicPeriod"/>
            </a:pPr>
            <a:r>
              <a:rPr lang="en-US">
                <a:latin typeface="Helvetica Neue"/>
              </a:rPr>
              <a:t>Clarify vocabulary and symbols</a:t>
            </a:r>
            <a:endParaRPr lang="en-US"/>
          </a:p>
          <a:p>
            <a:pPr marL="457200" indent="-457200">
              <a:buAutoNum type="arabicPeriod"/>
            </a:pPr>
            <a:r>
              <a:rPr lang="en-US">
                <a:latin typeface="Helvetica Neue"/>
              </a:rPr>
              <a:t>Clarify syntax and structure</a:t>
            </a:r>
          </a:p>
          <a:p>
            <a:pPr marL="457200" indent="-457200">
              <a:buAutoNum type="arabicPeriod"/>
            </a:pPr>
            <a:r>
              <a:rPr lang="en-US">
                <a:latin typeface="Helvetica Neue"/>
              </a:rPr>
              <a:t>Support decoding of text, mathematical notation, and symbols</a:t>
            </a:r>
            <a:endParaRPr lang="en-US"/>
          </a:p>
          <a:p>
            <a:pPr marL="457200" indent="-457200">
              <a:buAutoNum type="arabicPeriod"/>
            </a:pPr>
            <a:r>
              <a:rPr lang="en-US">
                <a:latin typeface="Helvetica Neue"/>
              </a:rPr>
              <a:t>Promote understanding across languages</a:t>
            </a:r>
          </a:p>
          <a:p>
            <a:pPr marL="457200" indent="-457200">
              <a:buAutoNum type="arabicPeriod"/>
            </a:pPr>
            <a:r>
              <a:rPr lang="en-US">
                <a:latin typeface="Helvetica Neue"/>
              </a:rPr>
              <a:t>Illustrate through multiple media</a:t>
            </a:r>
          </a:p>
          <a:p>
            <a:pPr marL="0" indent="0">
              <a:buNone/>
            </a:pPr>
            <a:endParaRPr lang="en-US"/>
          </a:p>
        </p:txBody>
      </p:sp>
      <p:sp>
        <p:nvSpPr>
          <p:cNvPr id="4" name="Content Placeholder 3">
            <a:extLst>
              <a:ext uri="{FF2B5EF4-FFF2-40B4-BE49-F238E27FC236}">
                <a16:creationId xmlns:a16="http://schemas.microsoft.com/office/drawing/2014/main" id="{8C28D88F-B872-4F46-A825-123FD7675179}"/>
              </a:ext>
            </a:extLst>
          </p:cNvPr>
          <p:cNvSpPr>
            <a:spLocks noGrp="1"/>
          </p:cNvSpPr>
          <p:nvPr>
            <p:ph idx="10"/>
          </p:nvPr>
        </p:nvSpPr>
        <p:spPr/>
        <p:txBody>
          <a:bodyPr vert="horz" lIns="91440" tIns="45720" rIns="91440" bIns="45720" rtlCol="0" anchor="t">
            <a:normAutofit/>
          </a:bodyPr>
          <a:lstStyle/>
          <a:p>
            <a:r>
              <a:rPr lang="en-US" sz="1100">
                <a:latin typeface="Helvetica Neue"/>
              </a:rPr>
              <a:t>CAST (2018). Universal Design for Learning Guidelines version 2.2. Retrieved from http://udlguidelines.cast.org</a:t>
            </a:r>
            <a:endParaRPr lang="en-US"/>
          </a:p>
        </p:txBody>
      </p:sp>
    </p:spTree>
    <p:extLst>
      <p:ext uri="{BB962C8B-B14F-4D97-AF65-F5344CB8AC3E}">
        <p14:creationId xmlns:p14="http://schemas.microsoft.com/office/powerpoint/2010/main" val="127426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8367-6A69-4C57-9450-C88AD2CD01B2}"/>
              </a:ext>
            </a:extLst>
          </p:cNvPr>
          <p:cNvSpPr>
            <a:spLocks noGrp="1"/>
          </p:cNvSpPr>
          <p:nvPr>
            <p:ph type="title"/>
          </p:nvPr>
        </p:nvSpPr>
        <p:spPr>
          <a:xfrm>
            <a:off x="628650" y="-103926"/>
            <a:ext cx="7886700" cy="994172"/>
          </a:xfrm>
        </p:spPr>
        <p:txBody>
          <a:bodyPr/>
          <a:lstStyle/>
          <a:p>
            <a:r>
              <a:rPr lang="en-US">
                <a:latin typeface="Helvetica Neue"/>
              </a:rPr>
              <a:t>Glossary</a:t>
            </a:r>
            <a:endParaRPr lang="en-US"/>
          </a:p>
        </p:txBody>
      </p:sp>
      <p:pic>
        <p:nvPicPr>
          <p:cNvPr id="4" name="Picture 4" descr="A screenshot of a chapter in a Pressbooks webbook. Three terms are marked as glossary terms (meaning they are bold, dark red, and have a dotted underline). The first term, voltage, has been selected, and it's definition appears in a pop-up box.">
            <a:extLst>
              <a:ext uri="{FF2B5EF4-FFF2-40B4-BE49-F238E27FC236}">
                <a16:creationId xmlns:a16="http://schemas.microsoft.com/office/drawing/2014/main" id="{CFF77275-AA2A-456D-BEBE-EBBEE6DC7FBF}"/>
              </a:ext>
            </a:extLst>
          </p:cNvPr>
          <p:cNvPicPr>
            <a:picLocks noGrp="1" noChangeAspect="1"/>
          </p:cNvPicPr>
          <p:nvPr>
            <p:ph idx="1"/>
          </p:nvPr>
        </p:nvPicPr>
        <p:blipFill>
          <a:blip r:embed="rId3"/>
          <a:stretch>
            <a:fillRect/>
          </a:stretch>
        </p:blipFill>
        <p:spPr>
          <a:xfrm>
            <a:off x="261860" y="721023"/>
            <a:ext cx="8620279" cy="3529387"/>
          </a:xfrm>
          <a:ln>
            <a:solidFill>
              <a:schemeClr val="tx1"/>
            </a:solidFill>
          </a:ln>
        </p:spPr>
      </p:pic>
      <p:sp>
        <p:nvSpPr>
          <p:cNvPr id="13" name="Content Placeholder 12">
            <a:extLst>
              <a:ext uri="{FF2B5EF4-FFF2-40B4-BE49-F238E27FC236}">
                <a16:creationId xmlns:a16="http://schemas.microsoft.com/office/drawing/2014/main" id="{65221B55-9CD5-4EDC-98C2-57936B2104EB}"/>
              </a:ext>
            </a:extLst>
          </p:cNvPr>
          <p:cNvSpPr>
            <a:spLocks noGrp="1"/>
          </p:cNvSpPr>
          <p:nvPr>
            <p:ph idx="10"/>
          </p:nvPr>
        </p:nvSpPr>
        <p:spPr>
          <a:xfrm>
            <a:off x="628650" y="4538927"/>
            <a:ext cx="7886700" cy="270461"/>
          </a:xfrm>
        </p:spPr>
        <p:txBody>
          <a:bodyPr vert="horz" lIns="91440" tIns="45720" rIns="91440" bIns="45720" rtlCol="0" anchor="t">
            <a:normAutofit/>
          </a:bodyPr>
          <a:lstStyle/>
          <a:p>
            <a:r>
              <a:rPr lang="en-US">
                <a:latin typeface="Helvetica Neue"/>
              </a:rPr>
              <a:t>"</a:t>
            </a:r>
            <a:r>
              <a:rPr lang="en-US">
                <a:latin typeface="Helvetica Neue"/>
                <a:hlinkClick r:id="rId4"/>
              </a:rPr>
              <a:t>Ohm's Law</a:t>
            </a:r>
            <a:r>
              <a:rPr lang="en-US">
                <a:latin typeface="Helvetica Neue"/>
              </a:rPr>
              <a:t>" screenshot is from </a:t>
            </a:r>
            <a:r>
              <a:rPr lang="en-US" i="1">
                <a:latin typeface="Helvetica Neue"/>
              </a:rPr>
              <a:t>Basic Motor Control </a:t>
            </a:r>
            <a:r>
              <a:rPr lang="en-US">
                <a:latin typeface="Helvetica Neue"/>
              </a:rPr>
              <a:t>by Aaron Lee and Chad Flinn. Licensed under a </a:t>
            </a:r>
            <a:r>
              <a:rPr lang="en-US">
                <a:latin typeface="Helvetica Neue"/>
                <a:hlinkClick r:id="rId5"/>
              </a:rPr>
              <a:t>CC BY 4.0 licence</a:t>
            </a:r>
            <a:r>
              <a:rPr lang="en-US">
                <a:latin typeface="Helvetica Neue"/>
              </a:rPr>
              <a:t>.</a:t>
            </a:r>
            <a:endParaRPr lang="en-US"/>
          </a:p>
        </p:txBody>
      </p:sp>
      <p:sp>
        <p:nvSpPr>
          <p:cNvPr id="6" name="Rectangle 5">
            <a:extLst>
              <a:ext uri="{FF2B5EF4-FFF2-40B4-BE49-F238E27FC236}">
                <a16:creationId xmlns:a16="http://schemas.microsoft.com/office/drawing/2014/main" id="{625F21E7-97A3-4664-9EC4-9132EF68FC9F}"/>
              </a:ext>
              <a:ext uri="{C183D7F6-B498-43B3-948B-1728B52AA6E4}">
                <adec:decorative xmlns:adec="http://schemas.microsoft.com/office/drawing/2017/decorative" val="1"/>
              </a:ext>
            </a:extLst>
          </p:cNvPr>
          <p:cNvSpPr/>
          <p:nvPr/>
        </p:nvSpPr>
        <p:spPr>
          <a:xfrm rot="19560000">
            <a:off x="4203680" y="1671846"/>
            <a:ext cx="57689" cy="157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ADCB1213-34CC-463B-A957-9A7DB03341AB}"/>
              </a:ext>
              <a:ext uri="{C183D7F6-B498-43B3-948B-1728B52AA6E4}">
                <adec:decorative xmlns:adec="http://schemas.microsoft.com/office/drawing/2017/decorative" val="1"/>
              </a:ext>
            </a:extLst>
          </p:cNvPr>
          <p:cNvSpPr/>
          <p:nvPr/>
        </p:nvSpPr>
        <p:spPr>
          <a:xfrm rot="-1860000">
            <a:off x="4065807" y="1558912"/>
            <a:ext cx="207992" cy="22380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B900160-F000-43C4-B706-AC6A378A382C}"/>
                  </a:ext>
                  <a:ext uri="{C183D7F6-B498-43B3-948B-1728B52AA6E4}">
                    <adec:decorative xmlns:adec="http://schemas.microsoft.com/office/drawing/2017/decorative" val="1"/>
                  </a:ext>
                </a:extLst>
              </p14:cNvPr>
              <p14:cNvContentPartPr/>
              <p14:nvPr/>
            </p14:nvContentPartPr>
            <p14:xfrm>
              <a:off x="4192887" y="2061642"/>
              <a:ext cx="19050" cy="9525"/>
            </p14:xfrm>
          </p:contentPart>
        </mc:Choice>
        <mc:Fallback xmlns="">
          <p:pic>
            <p:nvPicPr>
              <p:cNvPr id="7" name="Ink 6">
                <a:extLst>
                  <a:ext uri="{FF2B5EF4-FFF2-40B4-BE49-F238E27FC236}">
                    <a16:creationId xmlns:a16="http://schemas.microsoft.com/office/drawing/2014/main" id="{7B900160-F000-43C4-B706-AC6A378A382C}"/>
                  </a:ext>
                  <a:ext uri="{C183D7F6-B498-43B3-948B-1728B52AA6E4}">
                    <adec:decorative xmlns:adec="http://schemas.microsoft.com/office/drawing/2017/decorative" val="1"/>
                  </a:ext>
                </a:extLst>
              </p:cNvPr>
              <p:cNvPicPr/>
              <p:nvPr/>
            </p:nvPicPr>
            <p:blipFill>
              <a:blip r:embed="rId7"/>
              <a:stretch>
                <a:fillRect/>
              </a:stretch>
            </p:blipFill>
            <p:spPr>
              <a:xfrm>
                <a:off x="4171239" y="2040935"/>
                <a:ext cx="61913" cy="5052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0E08525A-1DB3-4B4B-BBD5-60E0CFF8A12A}"/>
                  </a:ext>
                  <a:ext uri="{C183D7F6-B498-43B3-948B-1728B52AA6E4}">
                    <adec:decorative xmlns:adec="http://schemas.microsoft.com/office/drawing/2017/decorative" val="1"/>
                  </a:ext>
                </a:extLst>
              </p14:cNvPr>
              <p14:cNvContentPartPr/>
              <p14:nvPr/>
            </p14:nvContentPartPr>
            <p14:xfrm>
              <a:off x="4039245" y="1976033"/>
              <a:ext cx="19050" cy="19050"/>
            </p14:xfrm>
          </p:contentPart>
        </mc:Choice>
        <mc:Fallback xmlns="">
          <p:pic>
            <p:nvPicPr>
              <p:cNvPr id="8" name="Ink 7">
                <a:extLst>
                  <a:ext uri="{FF2B5EF4-FFF2-40B4-BE49-F238E27FC236}">
                    <a16:creationId xmlns:a16="http://schemas.microsoft.com/office/drawing/2014/main" id="{0E08525A-1DB3-4B4B-BBD5-60E0CFF8A12A}"/>
                  </a:ext>
                  <a:ext uri="{C183D7F6-B498-43B3-948B-1728B52AA6E4}">
                    <adec:decorative xmlns:adec="http://schemas.microsoft.com/office/drawing/2017/decorative" val="1"/>
                  </a:ext>
                </a:extLst>
              </p:cNvPr>
              <p:cNvPicPr/>
              <p:nvPr/>
            </p:nvPicPr>
            <p:blipFill>
              <a:blip r:embed="rId9"/>
              <a:stretch>
                <a:fillRect/>
              </a:stretch>
            </p:blipFill>
            <p:spPr>
              <a:xfrm>
                <a:off x="3086745" y="1920004"/>
                <a:ext cx="1905000" cy="1299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686A8EB-B5D6-49AE-97EA-1DF03EAB2CD9}"/>
                  </a:ext>
                  <a:ext uri="{C183D7F6-B498-43B3-948B-1728B52AA6E4}">
                    <adec:decorative xmlns:adec="http://schemas.microsoft.com/office/drawing/2017/decorative" val="1"/>
                  </a:ext>
                </a:extLst>
              </p14:cNvPr>
              <p14:cNvContentPartPr/>
              <p14:nvPr/>
            </p14:nvContentPartPr>
            <p14:xfrm>
              <a:off x="4199072" y="1990563"/>
              <a:ext cx="19050" cy="19050"/>
            </p14:xfrm>
          </p:contentPart>
        </mc:Choice>
        <mc:Fallback xmlns="">
          <p:pic>
            <p:nvPicPr>
              <p:cNvPr id="9" name="Ink 8">
                <a:extLst>
                  <a:ext uri="{FF2B5EF4-FFF2-40B4-BE49-F238E27FC236}">
                    <a16:creationId xmlns:a16="http://schemas.microsoft.com/office/drawing/2014/main" id="{7686A8EB-B5D6-49AE-97EA-1DF03EAB2CD9}"/>
                  </a:ext>
                  <a:ext uri="{C183D7F6-B498-43B3-948B-1728B52AA6E4}">
                    <adec:decorative xmlns:adec="http://schemas.microsoft.com/office/drawing/2017/decorative" val="1"/>
                  </a:ext>
                </a:extLst>
              </p:cNvPr>
              <p:cNvPicPr/>
              <p:nvPr/>
            </p:nvPicPr>
            <p:blipFill>
              <a:blip r:embed="rId9"/>
              <a:stretch>
                <a:fillRect/>
              </a:stretch>
            </p:blipFill>
            <p:spPr>
              <a:xfrm>
                <a:off x="3246572" y="1934534"/>
                <a:ext cx="1905000" cy="1299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9507E26-308A-46FB-8167-EC45E806EF91}"/>
                  </a:ext>
                  <a:ext uri="{C183D7F6-B498-43B3-948B-1728B52AA6E4}">
                    <adec:decorative xmlns:adec="http://schemas.microsoft.com/office/drawing/2017/decorative" val="1"/>
                  </a:ext>
                </a:extLst>
              </p14:cNvPr>
              <p14:cNvContentPartPr/>
              <p14:nvPr/>
            </p14:nvContentPartPr>
            <p14:xfrm>
              <a:off x="4170012" y="1961504"/>
              <a:ext cx="19050" cy="19050"/>
            </p14:xfrm>
          </p:contentPart>
        </mc:Choice>
        <mc:Fallback xmlns="">
          <p:pic>
            <p:nvPicPr>
              <p:cNvPr id="10" name="Ink 9">
                <a:extLst>
                  <a:ext uri="{FF2B5EF4-FFF2-40B4-BE49-F238E27FC236}">
                    <a16:creationId xmlns:a16="http://schemas.microsoft.com/office/drawing/2014/main" id="{29507E26-308A-46FB-8167-EC45E806EF91}"/>
                  </a:ext>
                  <a:ext uri="{C183D7F6-B498-43B3-948B-1728B52AA6E4}">
                    <adec:decorative xmlns:adec="http://schemas.microsoft.com/office/drawing/2017/decorative" val="1"/>
                  </a:ext>
                </a:extLst>
              </p:cNvPr>
              <p:cNvPicPr/>
              <p:nvPr/>
            </p:nvPicPr>
            <p:blipFill>
              <a:blip r:embed="rId12"/>
              <a:stretch>
                <a:fillRect/>
              </a:stretch>
            </p:blipFill>
            <p:spPr>
              <a:xfrm>
                <a:off x="3217512" y="1009004"/>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C5CAB494-9948-4240-968C-0E8616836930}"/>
                  </a:ext>
                  <a:ext uri="{C183D7F6-B498-43B3-948B-1728B52AA6E4}">
                    <adec:decorative xmlns:adec="http://schemas.microsoft.com/office/drawing/2017/decorative" val="1"/>
                  </a:ext>
                </a:extLst>
              </p14:cNvPr>
              <p14:cNvContentPartPr/>
              <p14:nvPr/>
            </p14:nvContentPartPr>
            <p14:xfrm>
              <a:off x="4170012" y="1990563"/>
              <a:ext cx="19050" cy="19050"/>
            </p14:xfrm>
          </p:contentPart>
        </mc:Choice>
        <mc:Fallback xmlns="">
          <p:pic>
            <p:nvPicPr>
              <p:cNvPr id="11" name="Ink 10">
                <a:extLst>
                  <a:ext uri="{FF2B5EF4-FFF2-40B4-BE49-F238E27FC236}">
                    <a16:creationId xmlns:a16="http://schemas.microsoft.com/office/drawing/2014/main" id="{C5CAB494-9948-4240-968C-0E8616836930}"/>
                  </a:ext>
                  <a:ext uri="{C183D7F6-B498-43B3-948B-1728B52AA6E4}">
                    <adec:decorative xmlns:adec="http://schemas.microsoft.com/office/drawing/2017/decorative" val="1"/>
                  </a:ext>
                </a:extLst>
              </p:cNvPr>
              <p:cNvPicPr/>
              <p:nvPr/>
            </p:nvPicPr>
            <p:blipFill>
              <a:blip r:embed="rId12"/>
              <a:stretch>
                <a:fillRect/>
              </a:stretch>
            </p:blipFill>
            <p:spPr>
              <a:xfrm>
                <a:off x="3217512" y="103806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248E64C-3C16-4DF5-9ACC-F25DE4DBD8AE}"/>
                  </a:ext>
                  <a:ext uri="{C183D7F6-B498-43B3-948B-1728B52AA6E4}">
                    <adec:decorative xmlns:adec="http://schemas.microsoft.com/office/drawing/2017/decorative" val="1"/>
                  </a:ext>
                </a:extLst>
              </p14:cNvPr>
              <p14:cNvContentPartPr/>
              <p14:nvPr/>
            </p14:nvContentPartPr>
            <p14:xfrm>
              <a:off x="4232974" y="1791991"/>
              <a:ext cx="19050" cy="19050"/>
            </p14:xfrm>
          </p:contentPart>
        </mc:Choice>
        <mc:Fallback xmlns="">
          <p:pic>
            <p:nvPicPr>
              <p:cNvPr id="12" name="Ink 11">
                <a:extLst>
                  <a:ext uri="{FF2B5EF4-FFF2-40B4-BE49-F238E27FC236}">
                    <a16:creationId xmlns:a16="http://schemas.microsoft.com/office/drawing/2014/main" id="{1248E64C-3C16-4DF5-9ACC-F25DE4DBD8AE}"/>
                  </a:ext>
                  <a:ext uri="{C183D7F6-B498-43B3-948B-1728B52AA6E4}">
                    <adec:decorative xmlns:adec="http://schemas.microsoft.com/office/drawing/2017/decorative" val="1"/>
                  </a:ext>
                </a:extLst>
              </p:cNvPr>
              <p:cNvPicPr/>
              <p:nvPr/>
            </p:nvPicPr>
            <p:blipFill>
              <a:blip r:embed="rId12"/>
              <a:stretch>
                <a:fillRect/>
              </a:stretch>
            </p:blipFill>
            <p:spPr>
              <a:xfrm>
                <a:off x="3280474" y="839491"/>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D49F28E0-11B5-4ECB-985B-DFB5899197E7}"/>
                  </a:ext>
                  <a:ext uri="{C183D7F6-B498-43B3-948B-1728B52AA6E4}">
                    <adec:decorative xmlns:adec="http://schemas.microsoft.com/office/drawing/2017/decorative" val="1"/>
                  </a:ext>
                </a:extLst>
              </p14:cNvPr>
              <p14:cNvContentPartPr/>
              <p14:nvPr/>
            </p14:nvContentPartPr>
            <p14:xfrm>
              <a:off x="1017076" y="4591372"/>
              <a:ext cx="19050" cy="19050"/>
            </p14:xfrm>
          </p:contentPart>
        </mc:Choice>
        <mc:Fallback xmlns="">
          <p:pic>
            <p:nvPicPr>
              <p:cNvPr id="14" name="Ink 13">
                <a:extLst>
                  <a:ext uri="{FF2B5EF4-FFF2-40B4-BE49-F238E27FC236}">
                    <a16:creationId xmlns:a16="http://schemas.microsoft.com/office/drawing/2014/main" id="{D49F28E0-11B5-4ECB-985B-DFB5899197E7}"/>
                  </a:ext>
                  <a:ext uri="{C183D7F6-B498-43B3-948B-1728B52AA6E4}">
                    <adec:decorative xmlns:adec="http://schemas.microsoft.com/office/drawing/2017/decorative" val="1"/>
                  </a:ext>
                </a:extLst>
              </p:cNvPr>
              <p:cNvPicPr/>
              <p:nvPr/>
            </p:nvPicPr>
            <p:blipFill>
              <a:blip r:embed="rId12"/>
              <a:stretch>
                <a:fillRect/>
              </a:stretch>
            </p:blipFill>
            <p:spPr>
              <a:xfrm>
                <a:off x="64576" y="3638872"/>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11A467EA-5AE9-4E1B-83DE-BF2BA425A2A2}"/>
                  </a:ext>
                  <a:ext uri="{C183D7F6-B498-43B3-948B-1728B52AA6E4}">
                    <adec:decorative xmlns:adec="http://schemas.microsoft.com/office/drawing/2017/decorative" val="1"/>
                  </a:ext>
                </a:extLst>
              </p14:cNvPr>
              <p14:cNvContentPartPr/>
              <p14:nvPr/>
            </p14:nvContentPartPr>
            <p14:xfrm>
              <a:off x="1104254" y="4547783"/>
              <a:ext cx="19050" cy="19050"/>
            </p14:xfrm>
          </p:contentPart>
        </mc:Choice>
        <mc:Fallback xmlns="">
          <p:pic>
            <p:nvPicPr>
              <p:cNvPr id="15" name="Ink 14">
                <a:extLst>
                  <a:ext uri="{FF2B5EF4-FFF2-40B4-BE49-F238E27FC236}">
                    <a16:creationId xmlns:a16="http://schemas.microsoft.com/office/drawing/2014/main" id="{11A467EA-5AE9-4E1B-83DE-BF2BA425A2A2}"/>
                  </a:ext>
                  <a:ext uri="{C183D7F6-B498-43B3-948B-1728B52AA6E4}">
                    <adec:decorative xmlns:adec="http://schemas.microsoft.com/office/drawing/2017/decorative" val="1"/>
                  </a:ext>
                </a:extLst>
              </p:cNvPr>
              <p:cNvPicPr/>
              <p:nvPr/>
            </p:nvPicPr>
            <p:blipFill>
              <a:blip r:embed="rId12"/>
              <a:stretch>
                <a:fillRect/>
              </a:stretch>
            </p:blipFill>
            <p:spPr>
              <a:xfrm>
                <a:off x="151754" y="359528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C9676FC8-1768-4136-9094-0E03385286CC}"/>
                  </a:ext>
                  <a:ext uri="{C183D7F6-B498-43B3-948B-1728B52AA6E4}">
                    <adec:decorative xmlns:adec="http://schemas.microsoft.com/office/drawing/2017/decorative" val="1"/>
                  </a:ext>
                </a:extLst>
              </p14:cNvPr>
              <p14:cNvContentPartPr/>
              <p14:nvPr/>
            </p14:nvContentPartPr>
            <p14:xfrm>
              <a:off x="2179449" y="2150389"/>
              <a:ext cx="19050" cy="19050"/>
            </p14:xfrm>
          </p:contentPart>
        </mc:Choice>
        <mc:Fallback xmlns="">
          <p:pic>
            <p:nvPicPr>
              <p:cNvPr id="16" name="Ink 15">
                <a:extLst>
                  <a:ext uri="{FF2B5EF4-FFF2-40B4-BE49-F238E27FC236}">
                    <a16:creationId xmlns:a16="http://schemas.microsoft.com/office/drawing/2014/main" id="{C9676FC8-1768-4136-9094-0E03385286CC}"/>
                  </a:ext>
                  <a:ext uri="{C183D7F6-B498-43B3-948B-1728B52AA6E4}">
                    <adec:decorative xmlns:adec="http://schemas.microsoft.com/office/drawing/2017/decorative" val="1"/>
                  </a:ext>
                </a:extLst>
              </p:cNvPr>
              <p:cNvPicPr/>
              <p:nvPr/>
            </p:nvPicPr>
            <p:blipFill>
              <a:blip r:embed="rId12"/>
              <a:stretch>
                <a:fillRect/>
              </a:stretch>
            </p:blipFill>
            <p:spPr>
              <a:xfrm>
                <a:off x="1226949" y="1197889"/>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03447A0A-299C-4B20-9103-029294A96246}"/>
                  </a:ext>
                  <a:ext uri="{C183D7F6-B498-43B3-948B-1728B52AA6E4}">
                    <adec:decorative xmlns:adec="http://schemas.microsoft.com/office/drawing/2017/decorative" val="1"/>
                  </a:ext>
                </a:extLst>
              </p14:cNvPr>
              <p14:cNvContentPartPr/>
              <p14:nvPr/>
            </p14:nvContentPartPr>
            <p14:xfrm>
              <a:off x="3211055" y="1946974"/>
              <a:ext cx="19050" cy="19050"/>
            </p14:xfrm>
          </p:contentPart>
        </mc:Choice>
        <mc:Fallback xmlns="">
          <p:pic>
            <p:nvPicPr>
              <p:cNvPr id="17" name="Ink 16">
                <a:extLst>
                  <a:ext uri="{FF2B5EF4-FFF2-40B4-BE49-F238E27FC236}">
                    <a16:creationId xmlns:a16="http://schemas.microsoft.com/office/drawing/2014/main" id="{03447A0A-299C-4B20-9103-029294A96246}"/>
                  </a:ext>
                  <a:ext uri="{C183D7F6-B498-43B3-948B-1728B52AA6E4}">
                    <adec:decorative xmlns:adec="http://schemas.microsoft.com/office/drawing/2017/decorative" val="1"/>
                  </a:ext>
                </a:extLst>
              </p:cNvPr>
              <p:cNvPicPr/>
              <p:nvPr/>
            </p:nvPicPr>
            <p:blipFill>
              <a:blip r:embed="rId12"/>
              <a:stretch>
                <a:fillRect/>
              </a:stretch>
            </p:blipFill>
            <p:spPr>
              <a:xfrm>
                <a:off x="2258555" y="994474"/>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74C2D00F-60DA-40C2-B851-B44A845A3000}"/>
                  </a:ext>
                  <a:ext uri="{C183D7F6-B498-43B3-948B-1728B52AA6E4}">
                    <adec:decorative xmlns:adec="http://schemas.microsoft.com/office/drawing/2017/decorative" val="1"/>
                  </a:ext>
                </a:extLst>
              </p14:cNvPr>
              <p14:cNvContentPartPr/>
              <p14:nvPr/>
            </p14:nvContentPartPr>
            <p14:xfrm>
              <a:off x="1525614" y="1699970"/>
              <a:ext cx="19050" cy="19050"/>
            </p14:xfrm>
          </p:contentPart>
        </mc:Choice>
        <mc:Fallback xmlns="">
          <p:pic>
            <p:nvPicPr>
              <p:cNvPr id="18" name="Ink 17">
                <a:extLst>
                  <a:ext uri="{FF2B5EF4-FFF2-40B4-BE49-F238E27FC236}">
                    <a16:creationId xmlns:a16="http://schemas.microsoft.com/office/drawing/2014/main" id="{74C2D00F-60DA-40C2-B851-B44A845A3000}"/>
                  </a:ext>
                  <a:ext uri="{C183D7F6-B498-43B3-948B-1728B52AA6E4}">
                    <adec:decorative xmlns:adec="http://schemas.microsoft.com/office/drawing/2017/decorative" val="1"/>
                  </a:ext>
                </a:extLst>
              </p:cNvPr>
              <p:cNvPicPr/>
              <p:nvPr/>
            </p:nvPicPr>
            <p:blipFill>
              <a:blip r:embed="rId12"/>
              <a:stretch>
                <a:fillRect/>
              </a:stretch>
            </p:blipFill>
            <p:spPr>
              <a:xfrm>
                <a:off x="573114" y="747470"/>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AFA3A209-8ECB-42DE-A978-50166B2C4441}"/>
                  </a:ext>
                  <a:ext uri="{C183D7F6-B498-43B3-948B-1728B52AA6E4}">
                    <adec:decorative xmlns:adec="http://schemas.microsoft.com/office/drawing/2017/decorative" val="1"/>
                  </a:ext>
                </a:extLst>
              </p14:cNvPr>
              <p14:cNvContentPartPr/>
              <p14:nvPr/>
            </p14:nvContentPartPr>
            <p14:xfrm>
              <a:off x="3152936" y="2847813"/>
              <a:ext cx="19050" cy="19050"/>
            </p14:xfrm>
          </p:contentPart>
        </mc:Choice>
        <mc:Fallback xmlns="">
          <p:pic>
            <p:nvPicPr>
              <p:cNvPr id="19" name="Ink 18">
                <a:extLst>
                  <a:ext uri="{FF2B5EF4-FFF2-40B4-BE49-F238E27FC236}">
                    <a16:creationId xmlns:a16="http://schemas.microsoft.com/office/drawing/2014/main" id="{AFA3A209-8ECB-42DE-A978-50166B2C4441}"/>
                  </a:ext>
                  <a:ext uri="{C183D7F6-B498-43B3-948B-1728B52AA6E4}">
                    <adec:decorative xmlns:adec="http://schemas.microsoft.com/office/drawing/2017/decorative" val="1"/>
                  </a:ext>
                </a:extLst>
              </p:cNvPr>
              <p:cNvPicPr/>
              <p:nvPr/>
            </p:nvPicPr>
            <p:blipFill>
              <a:blip r:embed="rId12"/>
              <a:stretch>
                <a:fillRect/>
              </a:stretch>
            </p:blipFill>
            <p:spPr>
              <a:xfrm>
                <a:off x="2200436" y="189531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B01B59F0-904A-4922-A914-4CC5C25BA712}"/>
                  </a:ext>
                  <a:ext uri="{C183D7F6-B498-43B3-948B-1728B52AA6E4}">
                    <adec:decorative xmlns:adec="http://schemas.microsoft.com/office/drawing/2017/decorative" val="1"/>
                  </a:ext>
                </a:extLst>
              </p14:cNvPr>
              <p14:cNvContentPartPr/>
              <p14:nvPr/>
            </p14:nvContentPartPr>
            <p14:xfrm>
              <a:off x="1743559" y="2411923"/>
              <a:ext cx="19050" cy="19050"/>
            </p14:xfrm>
          </p:contentPart>
        </mc:Choice>
        <mc:Fallback xmlns="">
          <p:pic>
            <p:nvPicPr>
              <p:cNvPr id="20" name="Ink 19">
                <a:extLst>
                  <a:ext uri="{FF2B5EF4-FFF2-40B4-BE49-F238E27FC236}">
                    <a16:creationId xmlns:a16="http://schemas.microsoft.com/office/drawing/2014/main" id="{B01B59F0-904A-4922-A914-4CC5C25BA712}"/>
                  </a:ext>
                  <a:ext uri="{C183D7F6-B498-43B3-948B-1728B52AA6E4}">
                    <adec:decorative xmlns:adec="http://schemas.microsoft.com/office/drawing/2017/decorative" val="1"/>
                  </a:ext>
                </a:extLst>
              </p:cNvPr>
              <p:cNvPicPr/>
              <p:nvPr/>
            </p:nvPicPr>
            <p:blipFill>
              <a:blip r:embed="rId12"/>
              <a:stretch>
                <a:fillRect/>
              </a:stretch>
            </p:blipFill>
            <p:spPr>
              <a:xfrm>
                <a:off x="791059" y="145942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B79FC119-B286-4089-8761-4289DEEA9CB4}"/>
                  </a:ext>
                  <a:ext uri="{C183D7F6-B498-43B3-948B-1728B52AA6E4}">
                    <adec:decorative xmlns:adec="http://schemas.microsoft.com/office/drawing/2017/decorative" val="1"/>
                  </a:ext>
                </a:extLst>
              </p14:cNvPr>
              <p14:cNvContentPartPr/>
              <p14:nvPr/>
            </p14:nvContentPartPr>
            <p14:xfrm>
              <a:off x="1743559" y="2411923"/>
              <a:ext cx="19050" cy="19050"/>
            </p14:xfrm>
          </p:contentPart>
        </mc:Choice>
        <mc:Fallback xmlns="">
          <p:pic>
            <p:nvPicPr>
              <p:cNvPr id="21" name="Ink 20">
                <a:extLst>
                  <a:ext uri="{FF2B5EF4-FFF2-40B4-BE49-F238E27FC236}">
                    <a16:creationId xmlns:a16="http://schemas.microsoft.com/office/drawing/2014/main" id="{B79FC119-B286-4089-8761-4289DEEA9CB4}"/>
                  </a:ext>
                  <a:ext uri="{C183D7F6-B498-43B3-948B-1728B52AA6E4}">
                    <adec:decorative xmlns:adec="http://schemas.microsoft.com/office/drawing/2017/decorative" val="1"/>
                  </a:ext>
                </a:extLst>
              </p:cNvPr>
              <p:cNvPicPr/>
              <p:nvPr/>
            </p:nvPicPr>
            <p:blipFill>
              <a:blip r:embed="rId12"/>
              <a:stretch>
                <a:fillRect/>
              </a:stretch>
            </p:blipFill>
            <p:spPr>
              <a:xfrm>
                <a:off x="791059" y="145942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E77E4B12-0592-4748-8206-210E43A1B534}"/>
                  </a:ext>
                  <a:ext uri="{C183D7F6-B498-43B3-948B-1728B52AA6E4}">
                    <adec:decorative xmlns:adec="http://schemas.microsoft.com/office/drawing/2017/decorative" val="1"/>
                  </a:ext>
                </a:extLst>
              </p14:cNvPr>
              <p14:cNvContentPartPr/>
              <p14:nvPr/>
            </p14:nvContentPartPr>
            <p14:xfrm>
              <a:off x="1205961" y="1409377"/>
              <a:ext cx="19050" cy="19050"/>
            </p14:xfrm>
          </p:contentPart>
        </mc:Choice>
        <mc:Fallback xmlns="">
          <p:pic>
            <p:nvPicPr>
              <p:cNvPr id="22" name="Ink 21">
                <a:extLst>
                  <a:ext uri="{FF2B5EF4-FFF2-40B4-BE49-F238E27FC236}">
                    <a16:creationId xmlns:a16="http://schemas.microsoft.com/office/drawing/2014/main" id="{E77E4B12-0592-4748-8206-210E43A1B534}"/>
                  </a:ext>
                  <a:ext uri="{C183D7F6-B498-43B3-948B-1728B52AA6E4}">
                    <adec:decorative xmlns:adec="http://schemas.microsoft.com/office/drawing/2017/decorative" val="1"/>
                  </a:ext>
                </a:extLst>
              </p:cNvPr>
              <p:cNvPicPr/>
              <p:nvPr/>
            </p:nvPicPr>
            <p:blipFill>
              <a:blip r:embed="rId12"/>
              <a:stretch>
                <a:fillRect/>
              </a:stretch>
            </p:blipFill>
            <p:spPr>
              <a:xfrm>
                <a:off x="253461" y="456877"/>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02DFFEB2-7A1D-45F0-B1A4-8FA36319E6BF}"/>
                  </a:ext>
                  <a:ext uri="{C183D7F6-B498-43B3-948B-1728B52AA6E4}">
                    <adec:decorative xmlns:adec="http://schemas.microsoft.com/office/drawing/2017/decorative" val="1"/>
                  </a:ext>
                </a:extLst>
              </p14:cNvPr>
              <p14:cNvContentPartPr/>
              <p14:nvPr/>
            </p14:nvContentPartPr>
            <p14:xfrm>
              <a:off x="4402487" y="595716"/>
              <a:ext cx="19050" cy="19050"/>
            </p14:xfrm>
          </p:contentPart>
        </mc:Choice>
        <mc:Fallback xmlns="">
          <p:pic>
            <p:nvPicPr>
              <p:cNvPr id="23" name="Ink 22">
                <a:extLst>
                  <a:ext uri="{FF2B5EF4-FFF2-40B4-BE49-F238E27FC236}">
                    <a16:creationId xmlns:a16="http://schemas.microsoft.com/office/drawing/2014/main" id="{02DFFEB2-7A1D-45F0-B1A4-8FA36319E6BF}"/>
                  </a:ext>
                  <a:ext uri="{C183D7F6-B498-43B3-948B-1728B52AA6E4}">
                    <adec:decorative xmlns:adec="http://schemas.microsoft.com/office/drawing/2017/decorative" val="1"/>
                  </a:ext>
                </a:extLst>
              </p:cNvPr>
              <p:cNvPicPr/>
              <p:nvPr/>
            </p:nvPicPr>
            <p:blipFill>
              <a:blip r:embed="rId12"/>
              <a:stretch>
                <a:fillRect/>
              </a:stretch>
            </p:blipFill>
            <p:spPr>
              <a:xfrm>
                <a:off x="3449987" y="-356784"/>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22137098-DFEA-46C4-B295-998F6903A97D}"/>
                  </a:ext>
                  <a:ext uri="{C183D7F6-B498-43B3-948B-1728B52AA6E4}">
                    <adec:decorative xmlns:adec="http://schemas.microsoft.com/office/drawing/2017/decorative" val="1"/>
                  </a:ext>
                </a:extLst>
              </p14:cNvPr>
              <p14:cNvContentPartPr/>
              <p14:nvPr/>
            </p14:nvContentPartPr>
            <p14:xfrm>
              <a:off x="2252097" y="2891402"/>
              <a:ext cx="19050" cy="19050"/>
            </p14:xfrm>
          </p:contentPart>
        </mc:Choice>
        <mc:Fallback xmlns="">
          <p:pic>
            <p:nvPicPr>
              <p:cNvPr id="24" name="Ink 23">
                <a:extLst>
                  <a:ext uri="{FF2B5EF4-FFF2-40B4-BE49-F238E27FC236}">
                    <a16:creationId xmlns:a16="http://schemas.microsoft.com/office/drawing/2014/main" id="{22137098-DFEA-46C4-B295-998F6903A97D}"/>
                  </a:ext>
                  <a:ext uri="{C183D7F6-B498-43B3-948B-1728B52AA6E4}">
                    <adec:decorative xmlns:adec="http://schemas.microsoft.com/office/drawing/2017/decorative" val="1"/>
                  </a:ext>
                </a:extLst>
              </p:cNvPr>
              <p:cNvPicPr/>
              <p:nvPr/>
            </p:nvPicPr>
            <p:blipFill>
              <a:blip r:embed="rId12"/>
              <a:stretch>
                <a:fillRect/>
              </a:stretch>
            </p:blipFill>
            <p:spPr>
              <a:xfrm>
                <a:off x="1299597" y="1938902"/>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EE9B4172-2C89-4DDD-B459-F685E39340DA}"/>
                  </a:ext>
                  <a:ext uri="{C183D7F6-B498-43B3-948B-1728B52AA6E4}">
                    <adec:decorative xmlns:adec="http://schemas.microsoft.com/office/drawing/2017/decorative" val="1"/>
                  </a:ext>
                </a:extLst>
              </p14:cNvPr>
              <p14:cNvContentPartPr/>
              <p14:nvPr/>
            </p14:nvContentPartPr>
            <p14:xfrm>
              <a:off x="2164919" y="2092271"/>
              <a:ext cx="19050" cy="19050"/>
            </p14:xfrm>
          </p:contentPart>
        </mc:Choice>
        <mc:Fallback xmlns="">
          <p:pic>
            <p:nvPicPr>
              <p:cNvPr id="25" name="Ink 24">
                <a:extLst>
                  <a:ext uri="{FF2B5EF4-FFF2-40B4-BE49-F238E27FC236}">
                    <a16:creationId xmlns:a16="http://schemas.microsoft.com/office/drawing/2014/main" id="{EE9B4172-2C89-4DDD-B459-F685E39340DA}"/>
                  </a:ext>
                  <a:ext uri="{C183D7F6-B498-43B3-948B-1728B52AA6E4}">
                    <adec:decorative xmlns:adec="http://schemas.microsoft.com/office/drawing/2017/decorative" val="1"/>
                  </a:ext>
                </a:extLst>
              </p:cNvPr>
              <p:cNvPicPr/>
              <p:nvPr/>
            </p:nvPicPr>
            <p:blipFill>
              <a:blip r:embed="rId12"/>
              <a:stretch>
                <a:fillRect/>
              </a:stretch>
            </p:blipFill>
            <p:spPr>
              <a:xfrm>
                <a:off x="1212419" y="1139771"/>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957B46D7-20EE-4717-AE9C-EF5640F0A241}"/>
                  </a:ext>
                  <a:ext uri="{C183D7F6-B498-43B3-948B-1728B52AA6E4}">
                    <adec:decorative xmlns:adec="http://schemas.microsoft.com/office/drawing/2017/decorative" val="1"/>
                  </a:ext>
                </a:extLst>
              </p14:cNvPr>
              <p14:cNvContentPartPr/>
              <p14:nvPr/>
            </p14:nvContentPartPr>
            <p14:xfrm>
              <a:off x="1293139" y="4576843"/>
              <a:ext cx="19050" cy="19050"/>
            </p14:xfrm>
          </p:contentPart>
        </mc:Choice>
        <mc:Fallback xmlns="">
          <p:pic>
            <p:nvPicPr>
              <p:cNvPr id="26" name="Ink 25">
                <a:extLst>
                  <a:ext uri="{FF2B5EF4-FFF2-40B4-BE49-F238E27FC236}">
                    <a16:creationId xmlns:a16="http://schemas.microsoft.com/office/drawing/2014/main" id="{957B46D7-20EE-4717-AE9C-EF5640F0A241}"/>
                  </a:ext>
                  <a:ext uri="{C183D7F6-B498-43B3-948B-1728B52AA6E4}">
                    <adec:decorative xmlns:adec="http://schemas.microsoft.com/office/drawing/2017/decorative" val="1"/>
                  </a:ext>
                </a:extLst>
              </p:cNvPr>
              <p:cNvPicPr/>
              <p:nvPr/>
            </p:nvPicPr>
            <p:blipFill>
              <a:blip r:embed="rId12"/>
              <a:stretch>
                <a:fillRect/>
              </a:stretch>
            </p:blipFill>
            <p:spPr>
              <a:xfrm>
                <a:off x="340639" y="362434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46BE2791-970B-42AE-A886-888ABC2F498B}"/>
                  </a:ext>
                  <a:ext uri="{C183D7F6-B498-43B3-948B-1728B52AA6E4}">
                    <adec:decorative xmlns:adec="http://schemas.microsoft.com/office/drawing/2017/decorative" val="1"/>
                  </a:ext>
                </a:extLst>
              </p14:cNvPr>
              <p14:cNvContentPartPr/>
              <p14:nvPr/>
            </p14:nvContentPartPr>
            <p14:xfrm>
              <a:off x="1293139" y="4576843"/>
              <a:ext cx="19050" cy="19050"/>
            </p14:xfrm>
          </p:contentPart>
        </mc:Choice>
        <mc:Fallback xmlns="">
          <p:pic>
            <p:nvPicPr>
              <p:cNvPr id="27" name="Ink 26">
                <a:extLst>
                  <a:ext uri="{FF2B5EF4-FFF2-40B4-BE49-F238E27FC236}">
                    <a16:creationId xmlns:a16="http://schemas.microsoft.com/office/drawing/2014/main" id="{46BE2791-970B-42AE-A886-888ABC2F498B}"/>
                  </a:ext>
                  <a:ext uri="{C183D7F6-B498-43B3-948B-1728B52AA6E4}">
                    <adec:decorative xmlns:adec="http://schemas.microsoft.com/office/drawing/2017/decorative" val="1"/>
                  </a:ext>
                </a:extLst>
              </p:cNvPr>
              <p:cNvPicPr/>
              <p:nvPr/>
            </p:nvPicPr>
            <p:blipFill>
              <a:blip r:embed="rId12"/>
              <a:stretch>
                <a:fillRect/>
              </a:stretch>
            </p:blipFill>
            <p:spPr>
              <a:xfrm>
                <a:off x="340639" y="362434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4BF71118-184F-4C8C-8C17-ADCE07F6A674}"/>
                  </a:ext>
                  <a:ext uri="{C183D7F6-B498-43B3-948B-1728B52AA6E4}">
                    <adec:decorative xmlns:adec="http://schemas.microsoft.com/office/drawing/2017/decorative" val="1"/>
                  </a:ext>
                </a:extLst>
              </p14:cNvPr>
              <p14:cNvContentPartPr/>
              <p14:nvPr/>
            </p14:nvContentPartPr>
            <p14:xfrm>
              <a:off x="1293139" y="4576843"/>
              <a:ext cx="19050" cy="19050"/>
            </p14:xfrm>
          </p:contentPart>
        </mc:Choice>
        <mc:Fallback xmlns="">
          <p:pic>
            <p:nvPicPr>
              <p:cNvPr id="28" name="Ink 27">
                <a:extLst>
                  <a:ext uri="{FF2B5EF4-FFF2-40B4-BE49-F238E27FC236}">
                    <a16:creationId xmlns:a16="http://schemas.microsoft.com/office/drawing/2014/main" id="{4BF71118-184F-4C8C-8C17-ADCE07F6A674}"/>
                  </a:ext>
                  <a:ext uri="{C183D7F6-B498-43B3-948B-1728B52AA6E4}">
                    <adec:decorative xmlns:adec="http://schemas.microsoft.com/office/drawing/2017/decorative" val="1"/>
                  </a:ext>
                </a:extLst>
              </p:cNvPr>
              <p:cNvPicPr/>
              <p:nvPr/>
            </p:nvPicPr>
            <p:blipFill>
              <a:blip r:embed="rId12"/>
              <a:stretch>
                <a:fillRect/>
              </a:stretch>
            </p:blipFill>
            <p:spPr>
              <a:xfrm>
                <a:off x="340639" y="362434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BC0A018A-BB08-4CF6-BE09-BE61C0B063DA}"/>
                  </a:ext>
                  <a:ext uri="{C183D7F6-B498-43B3-948B-1728B52AA6E4}">
                    <adec:decorative xmlns:adec="http://schemas.microsoft.com/office/drawing/2017/decorative" val="1"/>
                  </a:ext>
                </a:extLst>
              </p14:cNvPr>
              <p14:cNvContentPartPr/>
              <p14:nvPr/>
            </p14:nvContentPartPr>
            <p14:xfrm>
              <a:off x="1293139" y="4576843"/>
              <a:ext cx="19050" cy="19050"/>
            </p14:xfrm>
          </p:contentPart>
        </mc:Choice>
        <mc:Fallback xmlns="">
          <p:pic>
            <p:nvPicPr>
              <p:cNvPr id="29" name="Ink 28">
                <a:extLst>
                  <a:ext uri="{FF2B5EF4-FFF2-40B4-BE49-F238E27FC236}">
                    <a16:creationId xmlns:a16="http://schemas.microsoft.com/office/drawing/2014/main" id="{BC0A018A-BB08-4CF6-BE09-BE61C0B063DA}"/>
                  </a:ext>
                  <a:ext uri="{C183D7F6-B498-43B3-948B-1728B52AA6E4}">
                    <adec:decorative xmlns:adec="http://schemas.microsoft.com/office/drawing/2017/decorative" val="1"/>
                  </a:ext>
                </a:extLst>
              </p:cNvPr>
              <p:cNvPicPr/>
              <p:nvPr/>
            </p:nvPicPr>
            <p:blipFill>
              <a:blip r:embed="rId12"/>
              <a:stretch>
                <a:fillRect/>
              </a:stretch>
            </p:blipFill>
            <p:spPr>
              <a:xfrm>
                <a:off x="340639" y="3624343"/>
                <a:ext cx="1905000" cy="1905000"/>
              </a:xfrm>
              <a:prstGeom prst="rect">
                <a:avLst/>
              </a:prstGeom>
            </p:spPr>
          </p:pic>
        </mc:Fallback>
      </mc:AlternateContent>
    </p:spTree>
    <p:extLst>
      <p:ext uri="{BB962C8B-B14F-4D97-AF65-F5344CB8AC3E}">
        <p14:creationId xmlns:p14="http://schemas.microsoft.com/office/powerpoint/2010/main" val="373325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A037-C93E-498B-9C1F-95863AFBE910}"/>
              </a:ext>
            </a:extLst>
          </p:cNvPr>
          <p:cNvSpPr>
            <a:spLocks noGrp="1"/>
          </p:cNvSpPr>
          <p:nvPr>
            <p:ph type="title"/>
          </p:nvPr>
        </p:nvSpPr>
        <p:spPr/>
        <p:txBody>
          <a:bodyPr/>
          <a:lstStyle/>
          <a:p>
            <a:r>
              <a:rPr lang="en-US">
                <a:latin typeface="Helvetica Neue"/>
              </a:rPr>
              <a:t>Session Topics</a:t>
            </a:r>
            <a:endParaRPr lang="en-US"/>
          </a:p>
        </p:txBody>
      </p:sp>
      <p:sp>
        <p:nvSpPr>
          <p:cNvPr id="3" name="Content Placeholder 2">
            <a:extLst>
              <a:ext uri="{FF2B5EF4-FFF2-40B4-BE49-F238E27FC236}">
                <a16:creationId xmlns:a16="http://schemas.microsoft.com/office/drawing/2014/main" id="{27048EFC-A474-45B1-986E-8A50AB47D47B}"/>
              </a:ext>
            </a:extLst>
          </p:cNvPr>
          <p:cNvSpPr>
            <a:spLocks noGrp="1"/>
          </p:cNvSpPr>
          <p:nvPr>
            <p:ph idx="1"/>
          </p:nvPr>
        </p:nvSpPr>
        <p:spPr/>
        <p:txBody>
          <a:bodyPr vert="horz" lIns="91440" tIns="45720" rIns="91440" bIns="45720" rtlCol="0" anchor="t">
            <a:normAutofit/>
          </a:bodyPr>
          <a:lstStyle/>
          <a:p>
            <a:r>
              <a:rPr lang="en-US">
                <a:latin typeface="Helvetica Neue"/>
              </a:rPr>
              <a:t>Review of first session</a:t>
            </a:r>
          </a:p>
          <a:p>
            <a:r>
              <a:rPr lang="en-US">
                <a:latin typeface="Helvetica Neue"/>
              </a:rPr>
              <a:t>Social model of disability</a:t>
            </a:r>
          </a:p>
          <a:p>
            <a:r>
              <a:rPr lang="en-US">
                <a:latin typeface="Helvetica Neue"/>
              </a:rPr>
              <a:t>Universal design for learning (UDL)</a:t>
            </a:r>
            <a:endParaRPr lang="en-US"/>
          </a:p>
          <a:p>
            <a:r>
              <a:rPr lang="en-US">
                <a:latin typeface="Helvetica Neue"/>
              </a:rPr>
              <a:t>Multimodality and multiple formats</a:t>
            </a:r>
          </a:p>
          <a:p>
            <a:r>
              <a:rPr lang="en-US">
                <a:latin typeface="Helvetica Neue"/>
              </a:rPr>
              <a:t>Accessible math</a:t>
            </a:r>
            <a:endParaRPr lang="en-US"/>
          </a:p>
          <a:p>
            <a:r>
              <a:rPr lang="en-US">
                <a:latin typeface="Helvetica Neue"/>
              </a:rPr>
              <a:t>Image descriptions</a:t>
            </a:r>
          </a:p>
        </p:txBody>
      </p:sp>
    </p:spTree>
    <p:extLst>
      <p:ext uri="{BB962C8B-B14F-4D97-AF65-F5344CB8AC3E}">
        <p14:creationId xmlns:p14="http://schemas.microsoft.com/office/powerpoint/2010/main" val="266627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486FD-D05D-438E-81F7-7203F249531A}"/>
              </a:ext>
            </a:extLst>
          </p:cNvPr>
          <p:cNvSpPr>
            <a:spLocks noGrp="1"/>
          </p:cNvSpPr>
          <p:nvPr>
            <p:ph type="title"/>
          </p:nvPr>
        </p:nvSpPr>
        <p:spPr/>
        <p:txBody>
          <a:bodyPr/>
          <a:lstStyle/>
          <a:p>
            <a:r>
              <a:rPr lang="en-US"/>
              <a:t>Video demonstrations</a:t>
            </a:r>
            <a:endParaRPr lang="en-CA"/>
          </a:p>
        </p:txBody>
      </p:sp>
      <p:pic>
        <p:nvPicPr>
          <p:cNvPr id="3" name="Picture 4" descr="A screen cast of a video tutorial showing an instructor demonstrating how to apply oxidative colour to hair using a mannequin. The video is embedded directly in a textbook published in Pressbooks.">
            <a:hlinkClick r:id="" action="ppaction://media"/>
            <a:extLst>
              <a:ext uri="{FF2B5EF4-FFF2-40B4-BE49-F238E27FC236}">
                <a16:creationId xmlns:a16="http://schemas.microsoft.com/office/drawing/2014/main" id="{0D6EDBDD-D25F-42CC-AD0A-B49BF7571AD3}"/>
              </a:ext>
            </a:extLst>
          </p:cNvPr>
          <p:cNvPicPr>
            <a:picLocks noGrp="1" noRot="1" noChangeAspect="1"/>
          </p:cNvPicPr>
          <p:nvPr>
            <p:ph type="media" sz="quarter" idx="10"/>
            <a:videoFile r:link="rId1"/>
          </p:nvPr>
        </p:nvPicPr>
        <p:blipFill>
          <a:blip r:embed="rId4"/>
          <a:stretch>
            <a:fillRect/>
          </a:stretch>
        </p:blipFill>
        <p:spPr>
          <a:xfrm>
            <a:off x="1737396" y="881368"/>
            <a:ext cx="5666153" cy="4278922"/>
          </a:xfrm>
        </p:spPr>
      </p:pic>
    </p:spTree>
    <p:extLst>
      <p:ext uri="{BB962C8B-B14F-4D97-AF65-F5344CB8AC3E}">
        <p14:creationId xmlns:p14="http://schemas.microsoft.com/office/powerpoint/2010/main" val="47157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9C75-5278-4E6E-B5FF-D8A913F88F9A}"/>
              </a:ext>
            </a:extLst>
          </p:cNvPr>
          <p:cNvSpPr>
            <a:spLocks noGrp="1"/>
          </p:cNvSpPr>
          <p:nvPr>
            <p:ph type="title"/>
          </p:nvPr>
        </p:nvSpPr>
        <p:spPr/>
        <p:txBody>
          <a:bodyPr/>
          <a:lstStyle/>
          <a:p>
            <a:r>
              <a:rPr lang="en-US">
                <a:latin typeface="Helvetica Neue"/>
              </a:rPr>
              <a:t>Screen reader reading math</a:t>
            </a:r>
            <a:endParaRPr lang="en-US"/>
          </a:p>
        </p:txBody>
      </p:sp>
      <p:pic>
        <p:nvPicPr>
          <p:cNvPr id="3" name="Picture 4" descr="A screencast demoing a screen reader reading out math content written in LaTeX and rendered by MathJax.">
            <a:hlinkClick r:id="" action="ppaction://media"/>
            <a:extLst>
              <a:ext uri="{FF2B5EF4-FFF2-40B4-BE49-F238E27FC236}">
                <a16:creationId xmlns:a16="http://schemas.microsoft.com/office/drawing/2014/main" id="{8AA70AD4-8342-4C9E-AFDE-4245BC876993}"/>
              </a:ext>
            </a:extLst>
          </p:cNvPr>
          <p:cNvPicPr>
            <a:picLocks noGrp="1" noRot="1" noChangeAspect="1"/>
          </p:cNvPicPr>
          <p:nvPr>
            <p:ph type="media" sz="quarter" idx="10"/>
            <a:videoFile r:link="rId1"/>
          </p:nvPr>
        </p:nvPicPr>
        <p:blipFill>
          <a:blip r:embed="rId4"/>
          <a:stretch>
            <a:fillRect/>
          </a:stretch>
        </p:blipFill>
        <p:spPr>
          <a:xfrm>
            <a:off x="1908359" y="837407"/>
            <a:ext cx="5324230" cy="4093307"/>
          </a:xfr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45E8A89-9C8B-489B-9DDC-A7DFB3052A47}"/>
                  </a:ext>
                  <a:ext uri="{C183D7F6-B498-43B3-948B-1728B52AA6E4}">
                    <adec:decorative xmlns:adec="http://schemas.microsoft.com/office/drawing/2017/decorative" val="1"/>
                  </a:ext>
                </a:extLst>
              </p14:cNvPr>
              <p14:cNvContentPartPr/>
              <p14:nvPr/>
            </p14:nvContentPartPr>
            <p14:xfrm>
              <a:off x="3007639" y="1903385"/>
              <a:ext cx="19050" cy="19050"/>
            </p14:xfrm>
          </p:contentPart>
        </mc:Choice>
        <mc:Fallback xmlns="">
          <p:pic>
            <p:nvPicPr>
              <p:cNvPr id="4" name="Ink 3">
                <a:extLst>
                  <a:ext uri="{FF2B5EF4-FFF2-40B4-BE49-F238E27FC236}">
                    <a16:creationId xmlns:a16="http://schemas.microsoft.com/office/drawing/2014/main" id="{D45E8A89-9C8B-489B-9DDC-A7DFB3052A47}"/>
                  </a:ext>
                  <a:ext uri="{C183D7F6-B498-43B3-948B-1728B52AA6E4}">
                    <adec:decorative xmlns:adec="http://schemas.microsoft.com/office/drawing/2017/decorative" val="1"/>
                  </a:ext>
                </a:extLst>
              </p:cNvPr>
              <p:cNvPicPr/>
              <p:nvPr/>
            </p:nvPicPr>
            <p:blipFill>
              <a:blip r:embed="rId6"/>
              <a:stretch>
                <a:fillRect/>
              </a:stretch>
            </p:blipFill>
            <p:spPr>
              <a:xfrm>
                <a:off x="2055139" y="950885"/>
                <a:ext cx="1905000" cy="1905000"/>
              </a:xfrm>
              <a:prstGeom prst="rect">
                <a:avLst/>
              </a:prstGeom>
            </p:spPr>
          </p:pic>
        </mc:Fallback>
      </mc:AlternateContent>
    </p:spTree>
    <p:extLst>
      <p:ext uri="{BB962C8B-B14F-4D97-AF65-F5344CB8AC3E}">
        <p14:creationId xmlns:p14="http://schemas.microsoft.com/office/powerpoint/2010/main" val="256858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FAC8-9F27-4F6F-B79D-10E8691E179D}"/>
              </a:ext>
            </a:extLst>
          </p:cNvPr>
          <p:cNvSpPr>
            <a:spLocks noGrp="1"/>
          </p:cNvSpPr>
          <p:nvPr>
            <p:ph type="title"/>
          </p:nvPr>
        </p:nvSpPr>
        <p:spPr/>
        <p:txBody>
          <a:bodyPr/>
          <a:lstStyle/>
          <a:p>
            <a:r>
              <a:rPr lang="en-US">
                <a:latin typeface="Helvetica Neue"/>
              </a:rPr>
              <a:t>Guideline 3: Comprehension</a:t>
            </a:r>
            <a:endParaRPr lang="en-US"/>
          </a:p>
        </p:txBody>
      </p:sp>
      <p:sp>
        <p:nvSpPr>
          <p:cNvPr id="3" name="Content Placeholder 2">
            <a:extLst>
              <a:ext uri="{FF2B5EF4-FFF2-40B4-BE49-F238E27FC236}">
                <a16:creationId xmlns:a16="http://schemas.microsoft.com/office/drawing/2014/main" id="{CF24F8BB-6060-49F5-9C34-43E74FF1D225}"/>
              </a:ext>
            </a:extLst>
          </p:cNvPr>
          <p:cNvSpPr>
            <a:spLocks noGrp="1"/>
          </p:cNvSpPr>
          <p:nvPr>
            <p:ph idx="1"/>
          </p:nvPr>
        </p:nvSpPr>
        <p:spPr>
          <a:xfrm>
            <a:off x="628650" y="1185908"/>
            <a:ext cx="7800436" cy="3015156"/>
          </a:xfrm>
        </p:spPr>
        <p:txBody>
          <a:bodyPr vert="horz" lIns="91440" tIns="45720" rIns="91440" bIns="45720" rtlCol="0" anchor="t">
            <a:normAutofit/>
          </a:bodyPr>
          <a:lstStyle/>
          <a:p>
            <a:pPr marL="0" indent="0">
              <a:buNone/>
            </a:pPr>
            <a:r>
              <a:rPr lang="en-US"/>
              <a:t>Construct meaning and generate new understandings.</a:t>
            </a:r>
          </a:p>
          <a:p>
            <a:pPr marL="457200" indent="-457200">
              <a:buAutoNum type="arabicPeriod"/>
            </a:pPr>
            <a:r>
              <a:rPr lang="en-US">
                <a:latin typeface="Helvetica Neue"/>
              </a:rPr>
              <a:t>Activate or supply background knowledge</a:t>
            </a:r>
            <a:endParaRPr lang="en-US"/>
          </a:p>
          <a:p>
            <a:pPr marL="457200" indent="-457200">
              <a:buAutoNum type="arabicPeriod"/>
            </a:pPr>
            <a:r>
              <a:rPr lang="en-US">
                <a:latin typeface="Helvetica Neue"/>
              </a:rPr>
              <a:t>Highlight patterns, critical features, big ideas, and relationships</a:t>
            </a:r>
            <a:endParaRPr lang="en-US"/>
          </a:p>
          <a:p>
            <a:pPr marL="457200" indent="-457200">
              <a:buAutoNum type="arabicPeriod"/>
            </a:pPr>
            <a:r>
              <a:rPr lang="en-US">
                <a:latin typeface="Helvetica Neue"/>
              </a:rPr>
              <a:t>Guide information processing and visualization</a:t>
            </a:r>
            <a:endParaRPr lang="en-US"/>
          </a:p>
          <a:p>
            <a:pPr marL="457200" indent="-457200">
              <a:buAutoNum type="arabicPeriod"/>
            </a:pPr>
            <a:r>
              <a:rPr lang="en-US">
                <a:latin typeface="Helvetica Neue"/>
              </a:rPr>
              <a:t>Maximize transfer and generalization</a:t>
            </a:r>
            <a:endParaRPr lang="en-US"/>
          </a:p>
          <a:p>
            <a:pPr marL="0" indent="0">
              <a:buNone/>
            </a:pPr>
            <a:endParaRPr lang="en-US">
              <a:latin typeface="Helvetica Neue"/>
            </a:endParaRPr>
          </a:p>
          <a:p>
            <a:pPr marL="0" indent="0">
              <a:buNone/>
            </a:pPr>
            <a:endParaRPr lang="en-US"/>
          </a:p>
        </p:txBody>
      </p:sp>
      <p:sp>
        <p:nvSpPr>
          <p:cNvPr id="4" name="Content Placeholder 3">
            <a:extLst>
              <a:ext uri="{FF2B5EF4-FFF2-40B4-BE49-F238E27FC236}">
                <a16:creationId xmlns:a16="http://schemas.microsoft.com/office/drawing/2014/main" id="{8C28D88F-B872-4F46-A825-123FD7675179}"/>
              </a:ext>
            </a:extLst>
          </p:cNvPr>
          <p:cNvSpPr>
            <a:spLocks noGrp="1"/>
          </p:cNvSpPr>
          <p:nvPr>
            <p:ph idx="10"/>
          </p:nvPr>
        </p:nvSpPr>
        <p:spPr/>
        <p:txBody>
          <a:bodyPr vert="horz" lIns="91440" tIns="45720" rIns="91440" bIns="45720" rtlCol="0" anchor="t">
            <a:normAutofit/>
          </a:bodyPr>
          <a:lstStyle/>
          <a:p>
            <a:r>
              <a:rPr lang="en-US" sz="1100">
                <a:latin typeface="Helvetica Neue"/>
              </a:rPr>
              <a:t>CAST (2018). Universal Design for Learning Guidelines version 2.2. Retrieved from http://udlguidelines.cast.org</a:t>
            </a:r>
            <a:endParaRPr lang="en-US"/>
          </a:p>
        </p:txBody>
      </p:sp>
    </p:spTree>
    <p:extLst>
      <p:ext uri="{BB962C8B-B14F-4D97-AF65-F5344CB8AC3E}">
        <p14:creationId xmlns:p14="http://schemas.microsoft.com/office/powerpoint/2010/main" val="292801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CBB2-0CF8-434B-81BB-20076A450AAE}"/>
              </a:ext>
            </a:extLst>
          </p:cNvPr>
          <p:cNvSpPr>
            <a:spLocks noGrp="1"/>
          </p:cNvSpPr>
          <p:nvPr>
            <p:ph type="title"/>
          </p:nvPr>
        </p:nvSpPr>
        <p:spPr/>
        <p:txBody>
          <a:bodyPr/>
          <a:lstStyle/>
          <a:p>
            <a:r>
              <a:rPr lang="en-US">
                <a:latin typeface="Helvetica Neue"/>
              </a:rPr>
              <a:t>Structure of Information</a:t>
            </a:r>
            <a:endParaRPr lang="en-US"/>
          </a:p>
        </p:txBody>
      </p:sp>
      <p:sp>
        <p:nvSpPr>
          <p:cNvPr id="3" name="Content Placeholder 2">
            <a:extLst>
              <a:ext uri="{FF2B5EF4-FFF2-40B4-BE49-F238E27FC236}">
                <a16:creationId xmlns:a16="http://schemas.microsoft.com/office/drawing/2014/main" id="{A7BC3E4E-5217-4131-BD46-CB512F6B9A3A}"/>
              </a:ext>
            </a:extLst>
          </p:cNvPr>
          <p:cNvSpPr>
            <a:spLocks noGrp="1"/>
          </p:cNvSpPr>
          <p:nvPr>
            <p:ph idx="1"/>
          </p:nvPr>
        </p:nvSpPr>
        <p:spPr>
          <a:xfrm>
            <a:off x="3996158" y="983152"/>
            <a:ext cx="4998720" cy="2829379"/>
          </a:xfrm>
        </p:spPr>
        <p:txBody>
          <a:bodyPr vert="horz" lIns="91440" tIns="45720" rIns="91440" bIns="45720" rtlCol="0" anchor="t">
            <a:normAutofit/>
          </a:bodyPr>
          <a:lstStyle/>
          <a:p>
            <a:r>
              <a:rPr lang="en-US">
                <a:latin typeface="Helvetica Neue"/>
              </a:rPr>
              <a:t>Scaffolding new knowledge</a:t>
            </a:r>
          </a:p>
          <a:p>
            <a:r>
              <a:rPr lang="en-US">
                <a:latin typeface="Helvetica Neue"/>
              </a:rPr>
              <a:t>Resource navigation options</a:t>
            </a:r>
            <a:endParaRPr lang="en-US"/>
          </a:p>
          <a:p>
            <a:r>
              <a:rPr lang="en-US">
                <a:latin typeface="Helvetica Neue"/>
              </a:rPr>
              <a:t>Chapter and heading titles</a:t>
            </a:r>
          </a:p>
          <a:p>
            <a:r>
              <a:rPr lang="en-US">
                <a:latin typeface="Helvetica Neue"/>
              </a:rPr>
              <a:t>Numbering systems (i.e., headings, figures, tables)</a:t>
            </a:r>
            <a:endParaRPr lang="en-US"/>
          </a:p>
          <a:p>
            <a:r>
              <a:rPr lang="en-US">
                <a:latin typeface="Helvetica Neue"/>
              </a:rPr>
              <a:t>Consistent chapter elements and structure</a:t>
            </a:r>
          </a:p>
        </p:txBody>
      </p:sp>
    </p:spTree>
    <p:extLst>
      <p:ext uri="{BB962C8B-B14F-4D97-AF65-F5344CB8AC3E}">
        <p14:creationId xmlns:p14="http://schemas.microsoft.com/office/powerpoint/2010/main" val="92673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C720-3C54-4F40-BA4C-2D9EA2D784B0}"/>
              </a:ext>
            </a:extLst>
          </p:cNvPr>
          <p:cNvSpPr>
            <a:spLocks noGrp="1"/>
          </p:cNvSpPr>
          <p:nvPr>
            <p:ph type="title"/>
          </p:nvPr>
        </p:nvSpPr>
        <p:spPr/>
        <p:txBody>
          <a:bodyPr/>
          <a:lstStyle/>
          <a:p>
            <a:r>
              <a:rPr lang="en-US">
                <a:latin typeface="Helvetica Neue"/>
              </a:rPr>
              <a:t>H5P</a:t>
            </a:r>
          </a:p>
        </p:txBody>
      </p:sp>
      <p:sp>
        <p:nvSpPr>
          <p:cNvPr id="4" name="Text Placeholder 3">
            <a:extLst>
              <a:ext uri="{FF2B5EF4-FFF2-40B4-BE49-F238E27FC236}">
                <a16:creationId xmlns:a16="http://schemas.microsoft.com/office/drawing/2014/main" id="{856EDA2D-3377-4F9C-9B0D-83AB124CA00D}"/>
              </a:ext>
            </a:extLst>
          </p:cNvPr>
          <p:cNvSpPr>
            <a:spLocks noGrp="1"/>
          </p:cNvSpPr>
          <p:nvPr>
            <p:ph type="body" sz="quarter" idx="10"/>
          </p:nvPr>
        </p:nvSpPr>
        <p:spPr/>
        <p:txBody>
          <a:bodyPr vert="horz" lIns="91440" tIns="45720" rIns="91440" bIns="45720" rtlCol="0" anchor="t">
            <a:normAutofit/>
          </a:bodyPr>
          <a:lstStyle/>
          <a:p>
            <a:pPr marL="0" indent="0">
              <a:buNone/>
            </a:pPr>
            <a:r>
              <a:rPr lang="en-US">
                <a:latin typeface="Helvetica Neue"/>
              </a:rPr>
              <a:t>            https://h5p.org/</a:t>
            </a:r>
            <a:endParaRPr lang="en-US"/>
          </a:p>
          <a:p>
            <a:pPr marL="0" indent="0">
              <a:buNone/>
            </a:pPr>
            <a:r>
              <a:rPr lang="en-US">
                <a:latin typeface="Helvetica Neue"/>
              </a:rPr>
              <a:t>                    and </a:t>
            </a:r>
            <a:endParaRPr lang="en-US"/>
          </a:p>
          <a:p>
            <a:pPr marL="0" indent="0">
              <a:buNone/>
            </a:pPr>
            <a:r>
              <a:rPr lang="en-US">
                <a:latin typeface="Helvetica Neue"/>
              </a:rPr>
              <a:t>   https://kitchen.opened.ca/</a:t>
            </a:r>
            <a:endParaRPr lang="en-US"/>
          </a:p>
        </p:txBody>
      </p:sp>
      <p:sp>
        <p:nvSpPr>
          <p:cNvPr id="3" name="Content Placeholder 2">
            <a:extLst>
              <a:ext uri="{FF2B5EF4-FFF2-40B4-BE49-F238E27FC236}">
                <a16:creationId xmlns:a16="http://schemas.microsoft.com/office/drawing/2014/main" id="{6E9F9AC3-E770-4DA5-B68B-A20B3876B481}"/>
              </a:ext>
            </a:extLst>
          </p:cNvPr>
          <p:cNvSpPr>
            <a:spLocks noGrp="1"/>
          </p:cNvSpPr>
          <p:nvPr>
            <p:ph idx="1"/>
          </p:nvPr>
        </p:nvSpPr>
        <p:spPr>
          <a:xfrm>
            <a:off x="3992349" y="1504147"/>
            <a:ext cx="4966232" cy="2056813"/>
          </a:xfrm>
        </p:spPr>
        <p:txBody>
          <a:bodyPr vert="horz" lIns="91440" tIns="45720" rIns="91440" bIns="45720" rtlCol="0" anchor="t">
            <a:normAutofit/>
          </a:bodyPr>
          <a:lstStyle/>
          <a:p>
            <a:r>
              <a:rPr lang="en-US">
                <a:latin typeface="Helvetica Neue"/>
              </a:rPr>
              <a:t>Interactive web-based activities and formative assessments</a:t>
            </a:r>
          </a:p>
          <a:p>
            <a:r>
              <a:rPr lang="en-US">
                <a:latin typeface="Helvetica Neue"/>
              </a:rPr>
              <a:t>Available in Pressbooks – activities can be embedded in the webbook</a:t>
            </a:r>
          </a:p>
          <a:p>
            <a:r>
              <a:rPr lang="en-US">
                <a:latin typeface="Helvetica Neue"/>
              </a:rPr>
              <a:t>Can build your own activities or reuse and remix activities created by others</a:t>
            </a:r>
            <a:endParaRPr lang="en-US"/>
          </a:p>
        </p:txBody>
      </p:sp>
    </p:spTree>
    <p:extLst>
      <p:ext uri="{BB962C8B-B14F-4D97-AF65-F5344CB8AC3E}">
        <p14:creationId xmlns:p14="http://schemas.microsoft.com/office/powerpoint/2010/main" val="357949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46DF-0F65-4F87-A2C1-49088A734CDC}"/>
              </a:ext>
            </a:extLst>
          </p:cNvPr>
          <p:cNvSpPr>
            <a:spLocks noGrp="1"/>
          </p:cNvSpPr>
          <p:nvPr>
            <p:ph type="title"/>
          </p:nvPr>
        </p:nvSpPr>
        <p:spPr/>
        <p:txBody>
          <a:bodyPr/>
          <a:lstStyle/>
          <a:p>
            <a:r>
              <a:rPr lang="en-US">
                <a:latin typeface="Helvetica Neue"/>
              </a:rPr>
              <a:t>H5P: Multiple Choice</a:t>
            </a:r>
            <a:endParaRPr lang="en-US"/>
          </a:p>
        </p:txBody>
      </p:sp>
      <p:pic>
        <p:nvPicPr>
          <p:cNvPr id="4" name="Picture 4" descr="A multiple choice H5P activity that asks you to select all of the sentence fragments.">
            <a:extLst>
              <a:ext uri="{FF2B5EF4-FFF2-40B4-BE49-F238E27FC236}">
                <a16:creationId xmlns:a16="http://schemas.microsoft.com/office/drawing/2014/main" id="{482F8B3D-F206-4E59-9DA0-B1C8D981F995}"/>
              </a:ext>
            </a:extLst>
          </p:cNvPr>
          <p:cNvPicPr>
            <a:picLocks noGrp="1" noChangeAspect="1"/>
          </p:cNvPicPr>
          <p:nvPr>
            <p:ph idx="1"/>
          </p:nvPr>
        </p:nvPicPr>
        <p:blipFill>
          <a:blip r:embed="rId3"/>
          <a:stretch>
            <a:fillRect/>
          </a:stretch>
        </p:blipFill>
        <p:spPr>
          <a:xfrm>
            <a:off x="3709851" y="190362"/>
            <a:ext cx="5372711" cy="4146507"/>
          </a:xfrm>
        </p:spPr>
      </p:pic>
      <p:sp>
        <p:nvSpPr>
          <p:cNvPr id="3" name="Text Placeholder 2">
            <a:extLst>
              <a:ext uri="{FF2B5EF4-FFF2-40B4-BE49-F238E27FC236}">
                <a16:creationId xmlns:a16="http://schemas.microsoft.com/office/drawing/2014/main" id="{B06D89C1-2262-4300-9056-839445715995}"/>
              </a:ext>
            </a:extLst>
          </p:cNvPr>
          <p:cNvSpPr>
            <a:spLocks noGrp="1"/>
          </p:cNvSpPr>
          <p:nvPr>
            <p:ph type="body" sz="quarter" idx="10"/>
          </p:nvPr>
        </p:nvSpPr>
        <p:spPr>
          <a:xfrm>
            <a:off x="3657600" y="4539343"/>
            <a:ext cx="5486400" cy="264305"/>
          </a:xfrm>
        </p:spPr>
        <p:txBody>
          <a:bodyPr>
            <a:normAutofit fontScale="77500" lnSpcReduction="20000"/>
          </a:bodyPr>
          <a:lstStyle/>
          <a:p>
            <a:pPr marL="0" indent="0">
              <a:buNone/>
            </a:pPr>
            <a:r>
              <a:rPr lang="en-US"/>
              <a:t>“Fragments” activity by Brenna Clarke Gray was adapted from content from </a:t>
            </a:r>
            <a:r>
              <a:rPr lang="en-US" i="1"/>
              <a:t>Writing for Success - 1st Canadian Edition</a:t>
            </a:r>
            <a:r>
              <a:rPr lang="en-US"/>
              <a:t>, which is licensed under a CC BY-NC-SA 4.0 </a:t>
            </a:r>
            <a:r>
              <a:rPr lang="en-US" err="1"/>
              <a:t>licence</a:t>
            </a:r>
            <a:r>
              <a:rPr lang="en-US"/>
              <a:t>.</a:t>
            </a:r>
            <a:endParaRPr lang="en-CA"/>
          </a:p>
        </p:txBody>
      </p:sp>
    </p:spTree>
    <p:extLst>
      <p:ext uri="{BB962C8B-B14F-4D97-AF65-F5344CB8AC3E}">
        <p14:creationId xmlns:p14="http://schemas.microsoft.com/office/powerpoint/2010/main" val="360225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7101-A092-4649-857B-B0A0CE18B228}"/>
              </a:ext>
            </a:extLst>
          </p:cNvPr>
          <p:cNvSpPr>
            <a:spLocks noGrp="1"/>
          </p:cNvSpPr>
          <p:nvPr>
            <p:ph type="title"/>
          </p:nvPr>
        </p:nvSpPr>
        <p:spPr/>
        <p:txBody>
          <a:bodyPr/>
          <a:lstStyle/>
          <a:p>
            <a:r>
              <a:rPr lang="en-US">
                <a:latin typeface="Helvetica Neue"/>
              </a:rPr>
              <a:t>H5P: Interactive Video</a:t>
            </a:r>
            <a:endParaRPr lang="en-US"/>
          </a:p>
        </p:txBody>
      </p:sp>
      <p:pic>
        <p:nvPicPr>
          <p:cNvPr id="4" name="Picture 4" descr="A screenshot of an interactive video H5P activity that is demonstrating handwashing. The video is paused and a multiple choice question appears on the screen">
            <a:extLst>
              <a:ext uri="{FF2B5EF4-FFF2-40B4-BE49-F238E27FC236}">
                <a16:creationId xmlns:a16="http://schemas.microsoft.com/office/drawing/2014/main" id="{7252C95B-2EA8-4843-937C-06974C1F227B}"/>
              </a:ext>
            </a:extLst>
          </p:cNvPr>
          <p:cNvPicPr>
            <a:picLocks noGrp="1" noChangeAspect="1"/>
          </p:cNvPicPr>
          <p:nvPr>
            <p:ph idx="1"/>
          </p:nvPr>
        </p:nvPicPr>
        <p:blipFill>
          <a:blip r:embed="rId3"/>
          <a:stretch>
            <a:fillRect/>
          </a:stretch>
        </p:blipFill>
        <p:spPr>
          <a:xfrm>
            <a:off x="3891686" y="509181"/>
            <a:ext cx="5063985" cy="3367875"/>
          </a:xfrm>
        </p:spPr>
      </p:pic>
      <p:sp>
        <p:nvSpPr>
          <p:cNvPr id="3" name="Text Placeholder 2">
            <a:extLst>
              <a:ext uri="{FF2B5EF4-FFF2-40B4-BE49-F238E27FC236}">
                <a16:creationId xmlns:a16="http://schemas.microsoft.com/office/drawing/2014/main" id="{A9DEDDFC-06C5-417D-A320-F3CC255227EA}"/>
              </a:ext>
            </a:extLst>
          </p:cNvPr>
          <p:cNvSpPr>
            <a:spLocks noGrp="1"/>
          </p:cNvSpPr>
          <p:nvPr>
            <p:ph type="body" sz="quarter" idx="10"/>
          </p:nvPr>
        </p:nvSpPr>
        <p:spPr/>
        <p:txBody>
          <a:bodyPr>
            <a:normAutofit fontScale="92500"/>
          </a:bodyPr>
          <a:lstStyle/>
          <a:p>
            <a:pPr marL="0" indent="0">
              <a:buNone/>
            </a:pPr>
            <a:r>
              <a:rPr lang="en-US"/>
              <a:t>“Hand washing interactive video” by Michelle Hughes is licensed under a CC BY-NC 4.0 </a:t>
            </a:r>
            <a:r>
              <a:rPr lang="en-US" err="1"/>
              <a:t>licence</a:t>
            </a:r>
            <a:r>
              <a:rPr lang="en-US"/>
              <a:t>.</a:t>
            </a:r>
            <a:endParaRPr lang="en-CA"/>
          </a:p>
        </p:txBody>
      </p:sp>
    </p:spTree>
    <p:extLst>
      <p:ext uri="{BB962C8B-B14F-4D97-AF65-F5344CB8AC3E}">
        <p14:creationId xmlns:p14="http://schemas.microsoft.com/office/powerpoint/2010/main" val="328198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9554-4CA8-4ADA-9AF3-7528687F3AC0}"/>
              </a:ext>
            </a:extLst>
          </p:cNvPr>
          <p:cNvSpPr>
            <a:spLocks noGrp="1"/>
          </p:cNvSpPr>
          <p:nvPr>
            <p:ph type="title"/>
          </p:nvPr>
        </p:nvSpPr>
        <p:spPr/>
        <p:txBody>
          <a:bodyPr/>
          <a:lstStyle/>
          <a:p>
            <a:r>
              <a:rPr lang="en-US">
                <a:latin typeface="Helvetica Neue"/>
              </a:rPr>
              <a:t>H5P: Image Hotspots</a:t>
            </a:r>
          </a:p>
        </p:txBody>
      </p:sp>
      <p:pic>
        <p:nvPicPr>
          <p:cNvPr id="4" name="Picture 4" descr="An Image Hotspots H5P activity showing a sample document with all of the different parts labelled.">
            <a:extLst>
              <a:ext uri="{FF2B5EF4-FFF2-40B4-BE49-F238E27FC236}">
                <a16:creationId xmlns:a16="http://schemas.microsoft.com/office/drawing/2014/main" id="{D00F322E-F1FC-4432-843F-87516D362024}"/>
              </a:ext>
            </a:extLst>
          </p:cNvPr>
          <p:cNvPicPr>
            <a:picLocks noGrp="1" noChangeAspect="1"/>
          </p:cNvPicPr>
          <p:nvPr>
            <p:ph idx="1"/>
          </p:nvPr>
        </p:nvPicPr>
        <p:blipFill>
          <a:blip r:embed="rId3"/>
          <a:stretch>
            <a:fillRect/>
          </a:stretch>
        </p:blipFill>
        <p:spPr>
          <a:xfrm>
            <a:off x="3825850" y="128556"/>
            <a:ext cx="5220698" cy="4136206"/>
          </a:xfrm>
        </p:spPr>
      </p:pic>
      <p:sp>
        <p:nvSpPr>
          <p:cNvPr id="3" name="Text Placeholder 2">
            <a:extLst>
              <a:ext uri="{FF2B5EF4-FFF2-40B4-BE49-F238E27FC236}">
                <a16:creationId xmlns:a16="http://schemas.microsoft.com/office/drawing/2014/main" id="{FC1F5978-3FE2-42F1-BD50-C6D587937D13}"/>
              </a:ext>
            </a:extLst>
          </p:cNvPr>
          <p:cNvSpPr>
            <a:spLocks noGrp="1"/>
          </p:cNvSpPr>
          <p:nvPr>
            <p:ph type="body" sz="quarter" idx="10"/>
          </p:nvPr>
        </p:nvSpPr>
        <p:spPr/>
        <p:txBody>
          <a:bodyPr>
            <a:normAutofit lnSpcReduction="10000"/>
          </a:bodyPr>
          <a:lstStyle/>
          <a:p>
            <a:pPr marL="0" indent="0">
              <a:buNone/>
            </a:pPr>
            <a:r>
              <a:rPr lang="en-US"/>
              <a:t>“Organizing Information” activity by Arley Cruthers is licensed under a CC BY-NC 4.0 </a:t>
            </a:r>
            <a:r>
              <a:rPr lang="en-US" err="1"/>
              <a:t>licence</a:t>
            </a:r>
            <a:r>
              <a:rPr lang="en-US"/>
              <a:t>.</a:t>
            </a:r>
            <a:endParaRPr lang="en-CA"/>
          </a:p>
        </p:txBody>
      </p:sp>
    </p:spTree>
    <p:extLst>
      <p:ext uri="{BB962C8B-B14F-4D97-AF65-F5344CB8AC3E}">
        <p14:creationId xmlns:p14="http://schemas.microsoft.com/office/powerpoint/2010/main" val="233508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9285-BA57-4BB0-9704-10D68F40B944}"/>
              </a:ext>
            </a:extLst>
          </p:cNvPr>
          <p:cNvSpPr>
            <a:spLocks noGrp="1"/>
          </p:cNvSpPr>
          <p:nvPr>
            <p:ph type="title"/>
          </p:nvPr>
        </p:nvSpPr>
        <p:spPr/>
        <p:txBody>
          <a:bodyPr/>
          <a:lstStyle/>
          <a:p>
            <a:r>
              <a:rPr lang="en-US">
                <a:latin typeface="Helvetica Neue"/>
              </a:rPr>
              <a:t>Textboxes</a:t>
            </a:r>
            <a:endParaRPr lang="en-US"/>
          </a:p>
        </p:txBody>
      </p:sp>
      <p:sp>
        <p:nvSpPr>
          <p:cNvPr id="3" name="Content Placeholder 2">
            <a:extLst>
              <a:ext uri="{FF2B5EF4-FFF2-40B4-BE49-F238E27FC236}">
                <a16:creationId xmlns:a16="http://schemas.microsoft.com/office/drawing/2014/main" id="{7676DCF9-7C5F-4140-BFAD-93D38B69F0AF}"/>
              </a:ext>
            </a:extLst>
          </p:cNvPr>
          <p:cNvSpPr>
            <a:spLocks noGrp="1"/>
          </p:cNvSpPr>
          <p:nvPr>
            <p:ph idx="1"/>
          </p:nvPr>
        </p:nvSpPr>
        <p:spPr/>
        <p:txBody>
          <a:bodyPr vert="horz" lIns="91440" tIns="45720" rIns="91440" bIns="45720" rtlCol="0" anchor="t">
            <a:normAutofit/>
          </a:bodyPr>
          <a:lstStyle/>
          <a:p>
            <a:pPr marL="0" indent="0">
              <a:buNone/>
            </a:pPr>
            <a:r>
              <a:rPr lang="en-US">
                <a:latin typeface="Helvetica Neue"/>
              </a:rPr>
              <a:t>Can be used to:</a:t>
            </a:r>
          </a:p>
          <a:p>
            <a:r>
              <a:rPr lang="en-US">
                <a:latin typeface="Helvetica Neue"/>
              </a:rPr>
              <a:t>Highlight the most important ideas of a section.</a:t>
            </a:r>
          </a:p>
          <a:p>
            <a:r>
              <a:rPr lang="en-US">
                <a:latin typeface="Helvetica Neue"/>
              </a:rPr>
              <a:t>Walkthrough key processes or procedures.</a:t>
            </a:r>
          </a:p>
          <a:p>
            <a:r>
              <a:rPr lang="en-US">
                <a:latin typeface="Helvetica Neue"/>
              </a:rPr>
              <a:t>Provide concrete examples or case studies to support main ideas.</a:t>
            </a:r>
          </a:p>
        </p:txBody>
      </p:sp>
      <p:pic>
        <p:nvPicPr>
          <p:cNvPr id="7" name="Content Placeholder 6" descr="A purple textbox that contains an example showing how to translate  a ratio into higher terms.">
            <a:extLst>
              <a:ext uri="{FF2B5EF4-FFF2-40B4-BE49-F238E27FC236}">
                <a16:creationId xmlns:a16="http://schemas.microsoft.com/office/drawing/2014/main" id="{9A3EE825-1357-4C97-A6A1-41CD6D4CDF52}"/>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384644" y="2365181"/>
            <a:ext cx="4727729" cy="2128238"/>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F79735E-6E4A-4BAA-A636-F647FDCC1DA7}"/>
                  </a:ext>
                  <a:ext uri="{C183D7F6-B498-43B3-948B-1728B52AA6E4}">
                    <adec:decorative xmlns:adec="http://schemas.microsoft.com/office/drawing/2017/decorative" val="1"/>
                  </a:ext>
                </a:extLst>
              </p14:cNvPr>
              <p14:cNvContentPartPr/>
              <p14:nvPr/>
            </p14:nvContentPartPr>
            <p14:xfrm>
              <a:off x="5913572" y="1249550"/>
              <a:ext cx="19050" cy="19050"/>
            </p14:xfrm>
          </p:contentPart>
        </mc:Choice>
        <mc:Fallback xmlns="">
          <p:pic>
            <p:nvPicPr>
              <p:cNvPr id="4" name="Ink 3">
                <a:extLst>
                  <a:ext uri="{FF2B5EF4-FFF2-40B4-BE49-F238E27FC236}">
                    <a16:creationId xmlns:a16="http://schemas.microsoft.com/office/drawing/2014/main" id="{0F79735E-6E4A-4BAA-A636-F647FDCC1DA7}"/>
                  </a:ext>
                  <a:ext uri="{C183D7F6-B498-43B3-948B-1728B52AA6E4}">
                    <adec:decorative xmlns:adec="http://schemas.microsoft.com/office/drawing/2017/decorative" val="1"/>
                  </a:ext>
                </a:extLst>
              </p:cNvPr>
              <p:cNvPicPr/>
              <p:nvPr/>
            </p:nvPicPr>
            <p:blipFill>
              <a:blip r:embed="rId5"/>
              <a:stretch>
                <a:fillRect/>
              </a:stretch>
            </p:blipFill>
            <p:spPr>
              <a:xfrm>
                <a:off x="4961072" y="297050"/>
                <a:ext cx="1905000" cy="1905000"/>
              </a:xfrm>
              <a:prstGeom prst="rect">
                <a:avLst/>
              </a:prstGeom>
            </p:spPr>
          </p:pic>
        </mc:Fallback>
      </mc:AlternateContent>
    </p:spTree>
    <p:extLst>
      <p:ext uri="{BB962C8B-B14F-4D97-AF65-F5344CB8AC3E}">
        <p14:creationId xmlns:p14="http://schemas.microsoft.com/office/powerpoint/2010/main" val="286744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659C3-C504-481B-BD94-4320C3821D36}"/>
              </a:ext>
            </a:extLst>
          </p:cNvPr>
          <p:cNvSpPr>
            <a:spLocks noGrp="1"/>
          </p:cNvSpPr>
          <p:nvPr>
            <p:ph type="title"/>
          </p:nvPr>
        </p:nvSpPr>
        <p:spPr/>
        <p:txBody>
          <a:bodyPr/>
          <a:lstStyle/>
          <a:p>
            <a:r>
              <a:rPr lang="en-US">
                <a:latin typeface="Helvetica Neue"/>
              </a:rPr>
              <a:t>More information on UDL</a:t>
            </a:r>
            <a:endParaRPr lang="en-US"/>
          </a:p>
        </p:txBody>
      </p:sp>
      <p:sp>
        <p:nvSpPr>
          <p:cNvPr id="3" name="Content Placeholder 2">
            <a:extLst>
              <a:ext uri="{FF2B5EF4-FFF2-40B4-BE49-F238E27FC236}">
                <a16:creationId xmlns:a16="http://schemas.microsoft.com/office/drawing/2014/main" id="{0EE7A1AA-F799-4D54-A218-3A41EA63FD88}"/>
              </a:ext>
            </a:extLst>
          </p:cNvPr>
          <p:cNvSpPr>
            <a:spLocks noGrp="1"/>
          </p:cNvSpPr>
          <p:nvPr>
            <p:ph idx="1"/>
          </p:nvPr>
        </p:nvSpPr>
        <p:spPr/>
        <p:txBody>
          <a:bodyPr vert="horz" lIns="91440" tIns="45720" rIns="91440" bIns="45720" rtlCol="0" anchor="t">
            <a:normAutofit lnSpcReduction="10000"/>
          </a:bodyPr>
          <a:lstStyle/>
          <a:p>
            <a:pPr marL="0" indent="0">
              <a:buNone/>
            </a:pPr>
            <a:r>
              <a:rPr lang="en-US" sz="2400" dirty="0">
                <a:latin typeface="Helvetica Neue"/>
                <a:hlinkClick r:id="rId3"/>
              </a:rPr>
              <a:t>Universal Design for Learning Guidelines</a:t>
            </a:r>
            <a:r>
              <a:rPr lang="en-US" sz="2400" dirty="0">
                <a:latin typeface="Helvetica Neue"/>
              </a:rPr>
              <a:t> </a:t>
            </a:r>
            <a:endParaRPr lang="en-US" sz="2400" dirty="0"/>
          </a:p>
          <a:p>
            <a:pPr marL="342900" indent="-342900"/>
            <a:r>
              <a:rPr lang="en-US" sz="2400" dirty="0">
                <a:latin typeface="Helvetica Neue"/>
              </a:rPr>
              <a:t>Explore all of the principles in more detail</a:t>
            </a:r>
          </a:p>
          <a:p>
            <a:pPr marL="342900" indent="-342900"/>
            <a:r>
              <a:rPr lang="en-US" sz="2400" dirty="0">
                <a:latin typeface="Helvetica Neue"/>
              </a:rPr>
              <a:t>Read about the guidelines and checkpoints, which provide more detail about what each principle includes.</a:t>
            </a:r>
          </a:p>
          <a:p>
            <a:pPr marL="342900" indent="-342900"/>
            <a:r>
              <a:rPr lang="en-US" sz="2400" dirty="0">
                <a:latin typeface="Helvetica Neue"/>
              </a:rPr>
              <a:t>Lots of concrete examples.</a:t>
            </a:r>
            <a:endParaRPr lang="en-US" sz="2400" dirty="0"/>
          </a:p>
          <a:p>
            <a:pPr marL="342900" indent="-342900"/>
            <a:endParaRPr lang="en-US" sz="2400" dirty="0"/>
          </a:p>
          <a:p>
            <a:pPr marL="342900" indent="-342900"/>
            <a:endParaRPr lang="en-US" sz="2400" dirty="0"/>
          </a:p>
          <a:p>
            <a:pPr marL="0" indent="0">
              <a:buNone/>
            </a:pPr>
            <a:r>
              <a:rPr lang="en-US" sz="2400" dirty="0">
                <a:latin typeface="Helvetica Neue"/>
              </a:rPr>
              <a:t>(https://udlguidelines.cast.org/)</a:t>
            </a:r>
            <a:endParaRPr lang="en-US" dirty="0">
              <a:latin typeface="Helvetica Neue"/>
            </a:endParaRPr>
          </a:p>
          <a:p>
            <a:pPr marL="342900" indent="-342900"/>
            <a:endParaRPr lang="en-US" sz="2400" dirty="0"/>
          </a:p>
        </p:txBody>
      </p:sp>
    </p:spTree>
    <p:extLst>
      <p:ext uri="{BB962C8B-B14F-4D97-AF65-F5344CB8AC3E}">
        <p14:creationId xmlns:p14="http://schemas.microsoft.com/office/powerpoint/2010/main" val="7962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F461-2CD7-4094-8D90-FCBD96458540}"/>
              </a:ext>
            </a:extLst>
          </p:cNvPr>
          <p:cNvSpPr>
            <a:spLocks noGrp="1"/>
          </p:cNvSpPr>
          <p:nvPr>
            <p:ph type="title"/>
          </p:nvPr>
        </p:nvSpPr>
        <p:spPr/>
        <p:txBody>
          <a:bodyPr/>
          <a:lstStyle/>
          <a:p>
            <a:r>
              <a:rPr lang="en-US">
                <a:latin typeface="Helvetica Neue"/>
              </a:rPr>
              <a:t>Review: Technical Accessibility</a:t>
            </a:r>
            <a:endParaRPr lang="en-US"/>
          </a:p>
        </p:txBody>
      </p:sp>
      <p:sp>
        <p:nvSpPr>
          <p:cNvPr id="3" name="Content Placeholder 2">
            <a:extLst>
              <a:ext uri="{FF2B5EF4-FFF2-40B4-BE49-F238E27FC236}">
                <a16:creationId xmlns:a16="http://schemas.microsoft.com/office/drawing/2014/main" id="{CFC0460D-8891-4EAE-8C5A-4B14E2E6A72D}"/>
              </a:ext>
            </a:extLst>
          </p:cNvPr>
          <p:cNvSpPr>
            <a:spLocks noGrp="1"/>
          </p:cNvSpPr>
          <p:nvPr>
            <p:ph idx="1"/>
          </p:nvPr>
        </p:nvSpPr>
        <p:spPr/>
        <p:txBody>
          <a:bodyPr vert="horz" lIns="91440" tIns="45720" rIns="91440" bIns="45720" rtlCol="0" anchor="t">
            <a:normAutofit/>
          </a:bodyPr>
          <a:lstStyle/>
          <a:p>
            <a:r>
              <a:rPr lang="en-US">
                <a:latin typeface="Helvetica Neue"/>
              </a:rPr>
              <a:t>Assistive technologies</a:t>
            </a:r>
          </a:p>
          <a:p>
            <a:r>
              <a:rPr lang="en-US">
                <a:latin typeface="Helvetica Neue"/>
              </a:rPr>
              <a:t>Web Content Accessibility Guidelines (WCAG)</a:t>
            </a:r>
            <a:endParaRPr lang="en-US"/>
          </a:p>
          <a:p>
            <a:r>
              <a:rPr lang="en-US">
                <a:latin typeface="Helvetica Neue"/>
              </a:rPr>
              <a:t>Specific accessibility guidelines for different types of content</a:t>
            </a:r>
          </a:p>
        </p:txBody>
      </p:sp>
    </p:spTree>
    <p:extLst>
      <p:ext uri="{BB962C8B-B14F-4D97-AF65-F5344CB8AC3E}">
        <p14:creationId xmlns:p14="http://schemas.microsoft.com/office/powerpoint/2010/main" val="1497948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B6126-1E71-4A44-938A-B9AA2EF07ADB}"/>
              </a:ext>
            </a:extLst>
          </p:cNvPr>
          <p:cNvSpPr>
            <a:spLocks noGrp="1"/>
          </p:cNvSpPr>
          <p:nvPr>
            <p:ph type="ctrTitle"/>
          </p:nvPr>
        </p:nvSpPr>
        <p:spPr>
          <a:xfrm>
            <a:off x="1143000" y="1958515"/>
            <a:ext cx="6858000" cy="1004957"/>
          </a:xfrm>
        </p:spPr>
        <p:txBody>
          <a:bodyPr/>
          <a:lstStyle/>
          <a:p>
            <a:r>
              <a:rPr lang="en-US"/>
              <a:t>Designing for Print</a:t>
            </a:r>
            <a:endParaRPr lang="en-CA"/>
          </a:p>
        </p:txBody>
      </p:sp>
    </p:spTree>
    <p:extLst>
      <p:ext uri="{BB962C8B-B14F-4D97-AF65-F5344CB8AC3E}">
        <p14:creationId xmlns:p14="http://schemas.microsoft.com/office/powerpoint/2010/main" val="1652866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E4B3E-D651-4E19-9D83-1E69699DE71E}"/>
              </a:ext>
            </a:extLst>
          </p:cNvPr>
          <p:cNvSpPr>
            <a:spLocks noGrp="1"/>
          </p:cNvSpPr>
          <p:nvPr>
            <p:ph type="title"/>
          </p:nvPr>
        </p:nvSpPr>
        <p:spPr>
          <a:xfrm>
            <a:off x="165354" y="156767"/>
            <a:ext cx="8612886" cy="994172"/>
          </a:xfrm>
        </p:spPr>
        <p:txBody>
          <a:bodyPr>
            <a:normAutofit fontScale="90000"/>
          </a:bodyPr>
          <a:lstStyle/>
          <a:p>
            <a:pPr algn="l"/>
            <a:r>
              <a:rPr lang="en-US"/>
              <a:t>ANNOTATE: Why might someone want a print copy?</a:t>
            </a:r>
            <a:endParaRPr lang="en-CA"/>
          </a:p>
        </p:txBody>
      </p:sp>
    </p:spTree>
    <p:extLst>
      <p:ext uri="{BB962C8B-B14F-4D97-AF65-F5344CB8AC3E}">
        <p14:creationId xmlns:p14="http://schemas.microsoft.com/office/powerpoint/2010/main" val="245434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9F45-E752-4E61-B10F-488DB7D39258}"/>
              </a:ext>
            </a:extLst>
          </p:cNvPr>
          <p:cNvSpPr>
            <a:spLocks noGrp="1"/>
          </p:cNvSpPr>
          <p:nvPr>
            <p:ph type="title"/>
          </p:nvPr>
        </p:nvSpPr>
        <p:spPr/>
        <p:txBody>
          <a:bodyPr/>
          <a:lstStyle/>
          <a:p>
            <a:r>
              <a:rPr lang="en-US">
                <a:latin typeface="Helvetica Neue"/>
              </a:rPr>
              <a:t>Print Design Considerations</a:t>
            </a:r>
            <a:endParaRPr lang="en-US"/>
          </a:p>
        </p:txBody>
      </p:sp>
      <p:sp>
        <p:nvSpPr>
          <p:cNvPr id="3" name="Content Placeholder 2">
            <a:extLst>
              <a:ext uri="{FF2B5EF4-FFF2-40B4-BE49-F238E27FC236}">
                <a16:creationId xmlns:a16="http://schemas.microsoft.com/office/drawing/2014/main" id="{6E41FAA4-EE52-422A-9F64-525074863092}"/>
              </a:ext>
            </a:extLst>
          </p:cNvPr>
          <p:cNvSpPr>
            <a:spLocks noGrp="1"/>
          </p:cNvSpPr>
          <p:nvPr>
            <p:ph sz="half" idx="1"/>
          </p:nvPr>
        </p:nvSpPr>
        <p:spPr>
          <a:xfrm>
            <a:off x="628650" y="1369219"/>
            <a:ext cx="7730604" cy="1408100"/>
          </a:xfrm>
        </p:spPr>
        <p:txBody>
          <a:bodyPr vert="horz" lIns="91440" tIns="45720" rIns="91440" bIns="45720" rtlCol="0" anchor="t">
            <a:normAutofit/>
          </a:bodyPr>
          <a:lstStyle/>
          <a:p>
            <a:r>
              <a:rPr lang="en-US">
                <a:latin typeface="Helvetica Neue"/>
              </a:rPr>
              <a:t>Text size</a:t>
            </a:r>
          </a:p>
          <a:p>
            <a:r>
              <a:rPr lang="en-US">
                <a:latin typeface="Helvetica Neue"/>
              </a:rPr>
              <a:t>Links to additional resources</a:t>
            </a:r>
          </a:p>
          <a:p>
            <a:r>
              <a:rPr lang="en-US">
                <a:latin typeface="Helvetica Neue"/>
              </a:rPr>
              <a:t>Access to multimedia content</a:t>
            </a:r>
            <a:endParaRPr lang="en-US"/>
          </a:p>
        </p:txBody>
      </p:sp>
      <p:pic>
        <p:nvPicPr>
          <p:cNvPr id="6" name="Content Placeholder 5" descr="A screenshot from a PDF that reads: &quot;An interactive H5P element has been excluded from this version of the text. You can view it online here: kpu.pressbooks.pub/businesswriting/?p=1322#h5p-38">
            <a:extLst>
              <a:ext uri="{FF2B5EF4-FFF2-40B4-BE49-F238E27FC236}">
                <a16:creationId xmlns:a16="http://schemas.microsoft.com/office/drawing/2014/main" id="{279B0613-851E-46FB-A34F-86682911352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35373" y="2878522"/>
            <a:ext cx="5970043" cy="1362980"/>
          </a:xfrm>
          <a:ln>
            <a:solidFill>
              <a:schemeClr val="tx1"/>
            </a:solidFill>
          </a:ln>
        </p:spPr>
      </p:pic>
    </p:spTree>
    <p:extLst>
      <p:ext uri="{BB962C8B-B14F-4D97-AF65-F5344CB8AC3E}">
        <p14:creationId xmlns:p14="http://schemas.microsoft.com/office/powerpoint/2010/main" val="2645689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0BE35-ECAB-4A1D-992F-463B0C19DE49}"/>
              </a:ext>
            </a:extLst>
          </p:cNvPr>
          <p:cNvSpPr>
            <a:spLocks noGrp="1"/>
          </p:cNvSpPr>
          <p:nvPr>
            <p:ph type="ctrTitle"/>
          </p:nvPr>
        </p:nvSpPr>
        <p:spPr>
          <a:xfrm>
            <a:off x="1143000" y="1701976"/>
            <a:ext cx="6858000" cy="1748985"/>
          </a:xfrm>
        </p:spPr>
        <p:txBody>
          <a:bodyPr>
            <a:normAutofit/>
          </a:bodyPr>
          <a:lstStyle/>
          <a:p>
            <a:r>
              <a:rPr lang="en-US">
                <a:latin typeface="Helvetica Neue"/>
              </a:rPr>
              <a:t>Let's practice describing images!</a:t>
            </a:r>
            <a:endParaRPr lang="en-CA"/>
          </a:p>
        </p:txBody>
      </p:sp>
    </p:spTree>
    <p:extLst>
      <p:ext uri="{BB962C8B-B14F-4D97-AF65-F5344CB8AC3E}">
        <p14:creationId xmlns:p14="http://schemas.microsoft.com/office/powerpoint/2010/main" val="605611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6525-2837-4D20-BB07-A1E127DD6B63}"/>
              </a:ext>
            </a:extLst>
          </p:cNvPr>
          <p:cNvSpPr>
            <a:spLocks noGrp="1"/>
          </p:cNvSpPr>
          <p:nvPr>
            <p:ph type="title"/>
          </p:nvPr>
        </p:nvSpPr>
        <p:spPr>
          <a:xfrm>
            <a:off x="0" y="0"/>
            <a:ext cx="3712354" cy="4807444"/>
          </a:xfrm>
        </p:spPr>
        <p:txBody>
          <a:bodyPr/>
          <a:lstStyle/>
          <a:p>
            <a:r>
              <a:rPr lang="en-CA"/>
              <a:t>Tips for Writing Image Descriptions</a:t>
            </a:r>
          </a:p>
        </p:txBody>
      </p:sp>
      <p:sp>
        <p:nvSpPr>
          <p:cNvPr id="3" name="Content Placeholder 2">
            <a:extLst>
              <a:ext uri="{FF2B5EF4-FFF2-40B4-BE49-F238E27FC236}">
                <a16:creationId xmlns:a16="http://schemas.microsoft.com/office/drawing/2014/main" id="{C9FB60A5-8706-45AF-95C5-CFCB5D844C3B}"/>
              </a:ext>
            </a:extLst>
          </p:cNvPr>
          <p:cNvSpPr>
            <a:spLocks noGrp="1"/>
          </p:cNvSpPr>
          <p:nvPr>
            <p:ph idx="1"/>
          </p:nvPr>
        </p:nvSpPr>
        <p:spPr/>
        <p:txBody>
          <a:bodyPr>
            <a:normAutofit/>
          </a:bodyPr>
          <a:lstStyle/>
          <a:p>
            <a:pPr marL="0" indent="0">
              <a:buNone/>
            </a:pPr>
            <a:r>
              <a:rPr lang="en-CA" b="1"/>
              <a:t>What to describe</a:t>
            </a:r>
          </a:p>
          <a:p>
            <a:r>
              <a:rPr lang="en-CA"/>
              <a:t>Content/purpose of the image.</a:t>
            </a:r>
          </a:p>
          <a:p>
            <a:r>
              <a:rPr lang="en-CA"/>
              <a:t>Will depend on audience/context</a:t>
            </a:r>
          </a:p>
          <a:p>
            <a:pPr marL="0" indent="0">
              <a:buNone/>
            </a:pPr>
            <a:endParaRPr lang="en-CA"/>
          </a:p>
          <a:p>
            <a:pPr marL="0" indent="0">
              <a:buNone/>
            </a:pPr>
            <a:r>
              <a:rPr lang="en-CA" b="1"/>
              <a:t>How to describe</a:t>
            </a:r>
          </a:p>
          <a:p>
            <a:r>
              <a:rPr lang="en-CA"/>
              <a:t>Be objective</a:t>
            </a:r>
          </a:p>
          <a:p>
            <a:r>
              <a:rPr lang="en-CA"/>
              <a:t>Be concise.</a:t>
            </a:r>
          </a:p>
          <a:p>
            <a:r>
              <a:rPr lang="en-CA"/>
              <a:t>If image is complex, go from general to specific</a:t>
            </a:r>
          </a:p>
          <a:p>
            <a:endParaRPr lang="en-CA"/>
          </a:p>
          <a:p>
            <a:endParaRPr lang="en-CA"/>
          </a:p>
        </p:txBody>
      </p:sp>
      <p:sp>
        <p:nvSpPr>
          <p:cNvPr id="5" name="TextBox 4">
            <a:extLst>
              <a:ext uri="{FF2B5EF4-FFF2-40B4-BE49-F238E27FC236}">
                <a16:creationId xmlns:a16="http://schemas.microsoft.com/office/drawing/2014/main" id="{D227793F-6713-4AC9-AAC2-8D71A9BA05EF}"/>
              </a:ext>
            </a:extLst>
          </p:cNvPr>
          <p:cNvSpPr txBox="1"/>
          <p:nvPr/>
        </p:nvSpPr>
        <p:spPr>
          <a:xfrm>
            <a:off x="0" y="4537759"/>
            <a:ext cx="9144000" cy="307777"/>
          </a:xfrm>
          <a:prstGeom prst="rect">
            <a:avLst/>
          </a:prstGeom>
          <a:solidFill>
            <a:schemeClr val="tx1"/>
          </a:solidFill>
        </p:spPr>
        <p:txBody>
          <a:bodyPr wrap="square" rtlCol="0">
            <a:spAutoFit/>
          </a:bodyPr>
          <a:lstStyle/>
          <a:p>
            <a:r>
              <a:rPr lang="en-CA" sz="1400">
                <a:solidFill>
                  <a:schemeClr val="bg1"/>
                </a:solidFill>
              </a:rPr>
              <a:t>Adapted from © </a:t>
            </a:r>
            <a:r>
              <a:rPr lang="en-CA" sz="1400" err="1">
                <a:solidFill>
                  <a:schemeClr val="bg1"/>
                </a:solidFill>
              </a:rPr>
              <a:t>Supada</a:t>
            </a:r>
            <a:r>
              <a:rPr lang="en-CA" sz="1400">
                <a:solidFill>
                  <a:schemeClr val="bg1"/>
                </a:solidFill>
              </a:rPr>
              <a:t> </a:t>
            </a:r>
            <a:r>
              <a:rPr lang="en-CA" sz="1400" err="1">
                <a:solidFill>
                  <a:schemeClr val="bg1"/>
                </a:solidFill>
              </a:rPr>
              <a:t>Amornchat</a:t>
            </a:r>
            <a:r>
              <a:rPr lang="en-CA" sz="1400">
                <a:solidFill>
                  <a:schemeClr val="bg1"/>
                </a:solidFill>
              </a:rPr>
              <a:t>. </a:t>
            </a:r>
            <a:r>
              <a:rPr lang="en-CA" sz="1400">
                <a:solidFill>
                  <a:schemeClr val="bg1"/>
                </a:solidFill>
                <a:hlinkClick r:id="rId3">
                  <a:extLst>
                    <a:ext uri="{A12FA001-AC4F-418D-AE19-62706E023703}">
                      <ahyp:hlinkClr xmlns:ahyp="http://schemas.microsoft.com/office/drawing/2018/hyperlinkcolor" val="tx"/>
                    </a:ext>
                  </a:extLst>
                </a:hlinkClick>
              </a:rPr>
              <a:t>Complex Images for All Learners [PDF]</a:t>
            </a:r>
            <a:r>
              <a:rPr lang="en-CA" sz="1400">
                <a:solidFill>
                  <a:schemeClr val="bg1"/>
                </a:solidFill>
              </a:rPr>
              <a:t>. CC BY-NC-SA. </a:t>
            </a:r>
          </a:p>
        </p:txBody>
      </p:sp>
    </p:spTree>
    <p:extLst>
      <p:ext uri="{BB962C8B-B14F-4D97-AF65-F5344CB8AC3E}">
        <p14:creationId xmlns:p14="http://schemas.microsoft.com/office/powerpoint/2010/main" val="708288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DC43-60D3-484B-9689-251F9B9AB267}"/>
              </a:ext>
            </a:extLst>
          </p:cNvPr>
          <p:cNvSpPr>
            <a:spLocks noGrp="1"/>
          </p:cNvSpPr>
          <p:nvPr>
            <p:ph type="title"/>
          </p:nvPr>
        </p:nvSpPr>
        <p:spPr/>
        <p:txBody>
          <a:bodyPr/>
          <a:lstStyle/>
          <a:p>
            <a:r>
              <a:rPr lang="en-US"/>
              <a:t>Starry Night by Vincent van Gogh</a:t>
            </a:r>
            <a:endParaRPr lang="en-CA"/>
          </a:p>
        </p:txBody>
      </p:sp>
      <p:pic>
        <p:nvPicPr>
          <p:cNvPr id="5" name="Content Placeholder 4">
            <a:extLst>
              <a:ext uri="{FF2B5EF4-FFF2-40B4-BE49-F238E27FC236}">
                <a16:creationId xmlns:a16="http://schemas.microsoft.com/office/drawing/2014/main" id="{2F056D3B-8A1D-4D53-AFBF-89004F51A576}"/>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6170" y="1370013"/>
            <a:ext cx="4391659" cy="2744787"/>
          </a:xfrm>
        </p:spPr>
      </p:pic>
      <p:sp>
        <p:nvSpPr>
          <p:cNvPr id="6" name="Content Placeholder 5">
            <a:extLst>
              <a:ext uri="{FF2B5EF4-FFF2-40B4-BE49-F238E27FC236}">
                <a16:creationId xmlns:a16="http://schemas.microsoft.com/office/drawing/2014/main" id="{0E387A07-9E10-4ADE-BD81-BDD0239D0AC7}"/>
              </a:ext>
            </a:extLst>
          </p:cNvPr>
          <p:cNvSpPr>
            <a:spLocks noGrp="1"/>
          </p:cNvSpPr>
          <p:nvPr>
            <p:ph idx="10"/>
          </p:nvPr>
        </p:nvSpPr>
        <p:spPr>
          <a:xfrm>
            <a:off x="628650" y="4572000"/>
            <a:ext cx="7886700" cy="237388"/>
          </a:xfrm>
        </p:spPr>
        <p:txBody>
          <a:bodyPr/>
          <a:lstStyle/>
          <a:p>
            <a:r>
              <a:rPr lang="en-US"/>
              <a:t>“Starry Night” by Vincent van Gogh is in the public domain.</a:t>
            </a:r>
            <a:endParaRPr lang="en-CA"/>
          </a:p>
        </p:txBody>
      </p:sp>
    </p:spTree>
    <p:extLst>
      <p:ext uri="{BB962C8B-B14F-4D97-AF65-F5344CB8AC3E}">
        <p14:creationId xmlns:p14="http://schemas.microsoft.com/office/powerpoint/2010/main" val="1369516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9D35-87CB-479E-9423-C07423C721D5}"/>
              </a:ext>
            </a:extLst>
          </p:cNvPr>
          <p:cNvSpPr>
            <a:spLocks noGrp="1"/>
          </p:cNvSpPr>
          <p:nvPr>
            <p:ph type="title"/>
          </p:nvPr>
        </p:nvSpPr>
        <p:spPr/>
        <p:txBody>
          <a:bodyPr/>
          <a:lstStyle/>
          <a:p>
            <a:r>
              <a:rPr lang="en-US">
                <a:latin typeface="Helvetica Neue"/>
              </a:rPr>
              <a:t>Where to describe an image</a:t>
            </a:r>
            <a:endParaRPr lang="en-US"/>
          </a:p>
        </p:txBody>
      </p:sp>
      <p:sp>
        <p:nvSpPr>
          <p:cNvPr id="3" name="Content Placeholder 2">
            <a:extLst>
              <a:ext uri="{FF2B5EF4-FFF2-40B4-BE49-F238E27FC236}">
                <a16:creationId xmlns:a16="http://schemas.microsoft.com/office/drawing/2014/main" id="{FC651E39-1796-4D27-9D63-9E9F6A31CFC4}"/>
              </a:ext>
            </a:extLst>
          </p:cNvPr>
          <p:cNvSpPr>
            <a:spLocks noGrp="1"/>
          </p:cNvSpPr>
          <p:nvPr>
            <p:ph idx="1"/>
          </p:nvPr>
        </p:nvSpPr>
        <p:spPr>
          <a:xfrm>
            <a:off x="3964906" y="1359279"/>
            <a:ext cx="4998720" cy="2080415"/>
          </a:xfrm>
        </p:spPr>
        <p:txBody>
          <a:bodyPr vert="horz" lIns="91440" tIns="45720" rIns="91440" bIns="45720" rtlCol="0" anchor="t">
            <a:normAutofit/>
          </a:bodyPr>
          <a:lstStyle/>
          <a:p>
            <a:pPr marL="457200" indent="-457200">
              <a:buAutoNum type="arabicPeriod"/>
            </a:pPr>
            <a:r>
              <a:rPr lang="en-US">
                <a:latin typeface="Helvetica Neue"/>
              </a:rPr>
              <a:t>Alternative text field (ALT text).</a:t>
            </a:r>
          </a:p>
          <a:p>
            <a:pPr marL="457200" indent="-457200">
              <a:buAutoNum type="arabicPeriod"/>
            </a:pPr>
            <a:r>
              <a:rPr lang="en-US">
                <a:latin typeface="Helvetica Neue"/>
              </a:rPr>
              <a:t>Surrounding text or caption.</a:t>
            </a:r>
          </a:p>
          <a:p>
            <a:pPr marL="457200" indent="-457200">
              <a:buAutoNum type="arabicPeriod"/>
            </a:pPr>
            <a:r>
              <a:rPr lang="en-US">
                <a:latin typeface="Helvetica Neue"/>
              </a:rPr>
              <a:t>Long description linked somewhere else in the resource.</a:t>
            </a:r>
            <a:endParaRPr lang="en-US"/>
          </a:p>
          <a:p>
            <a:pPr marL="457200" indent="-457200">
              <a:buAutoNum type="arabicPeriod"/>
            </a:pPr>
            <a:endParaRPr lang="en-US"/>
          </a:p>
        </p:txBody>
      </p:sp>
    </p:spTree>
    <p:extLst>
      <p:ext uri="{BB962C8B-B14F-4D97-AF65-F5344CB8AC3E}">
        <p14:creationId xmlns:p14="http://schemas.microsoft.com/office/powerpoint/2010/main" val="3040630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08AA-9F8C-493B-8EFC-402CD7950C9B}"/>
              </a:ext>
            </a:extLst>
          </p:cNvPr>
          <p:cNvSpPr>
            <a:spLocks noGrp="1"/>
          </p:cNvSpPr>
          <p:nvPr>
            <p:ph type="title"/>
          </p:nvPr>
        </p:nvSpPr>
        <p:spPr>
          <a:xfrm>
            <a:off x="0" y="-1"/>
            <a:ext cx="3712354" cy="4565469"/>
          </a:xfrm>
          <a:solidFill>
            <a:srgbClr val="1698CA"/>
          </a:solidFill>
        </p:spPr>
        <p:txBody>
          <a:bodyPr/>
          <a:lstStyle/>
          <a:p>
            <a:pPr algn="l"/>
            <a:r>
              <a:rPr lang="en-CA"/>
              <a:t>Long Descriptions for Complex Images</a:t>
            </a:r>
          </a:p>
        </p:txBody>
      </p:sp>
      <p:sp>
        <p:nvSpPr>
          <p:cNvPr id="3" name="Content Placeholder 2">
            <a:extLst>
              <a:ext uri="{FF2B5EF4-FFF2-40B4-BE49-F238E27FC236}">
                <a16:creationId xmlns:a16="http://schemas.microsoft.com/office/drawing/2014/main" id="{B8E3E60D-1C35-4C84-8CFE-FD587022E16C}"/>
              </a:ext>
            </a:extLst>
          </p:cNvPr>
          <p:cNvSpPr>
            <a:spLocks noGrp="1"/>
          </p:cNvSpPr>
          <p:nvPr>
            <p:ph idx="1"/>
          </p:nvPr>
        </p:nvSpPr>
        <p:spPr/>
        <p:txBody>
          <a:bodyPr/>
          <a:lstStyle/>
          <a:p>
            <a:pPr marL="0" indent="0">
              <a:buNone/>
            </a:pPr>
            <a:r>
              <a:rPr lang="en-CA" b="1"/>
              <a:t>Examples</a:t>
            </a:r>
          </a:p>
          <a:p>
            <a:pPr marL="0" indent="0">
              <a:buNone/>
            </a:pPr>
            <a:r>
              <a:rPr lang="en-CA" sz="1800"/>
              <a:t>pie charts, bar carts, line graphs, flow charts, diagrams, illustrations, math graphs, and maps</a:t>
            </a:r>
            <a:endParaRPr lang="en-CA"/>
          </a:p>
          <a:p>
            <a:pPr marL="0" indent="0">
              <a:buNone/>
            </a:pPr>
            <a:endParaRPr lang="en-CA"/>
          </a:p>
        </p:txBody>
      </p:sp>
      <p:pic>
        <p:nvPicPr>
          <p:cNvPr id="10" name="Content Placeholder 9" descr="A diagram of melting and settling processes in a volcanic magma chamber">
            <a:extLst>
              <a:ext uri="{FF2B5EF4-FFF2-40B4-BE49-F238E27FC236}">
                <a16:creationId xmlns:a16="http://schemas.microsoft.com/office/drawing/2014/main" id="{746CB0F3-CDBE-4CB8-971C-217CE81C4D40}"/>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067696" y="1563283"/>
            <a:ext cx="1823308" cy="2027815"/>
          </a:xfrm>
          <a:ln>
            <a:solidFill>
              <a:schemeClr val="tx1"/>
            </a:solidFill>
          </a:ln>
        </p:spPr>
      </p:pic>
      <p:sp>
        <p:nvSpPr>
          <p:cNvPr id="4" name="TextBox 3">
            <a:extLst>
              <a:ext uri="{FF2B5EF4-FFF2-40B4-BE49-F238E27FC236}">
                <a16:creationId xmlns:a16="http://schemas.microsoft.com/office/drawing/2014/main" id="{852BC041-8E41-4BD8-9D0C-FF49011CE1C6}"/>
              </a:ext>
            </a:extLst>
          </p:cNvPr>
          <p:cNvSpPr txBox="1"/>
          <p:nvPr/>
        </p:nvSpPr>
        <p:spPr>
          <a:xfrm>
            <a:off x="0" y="4565468"/>
            <a:ext cx="9144000" cy="307777"/>
          </a:xfrm>
          <a:prstGeom prst="rect">
            <a:avLst/>
          </a:prstGeom>
          <a:solidFill>
            <a:schemeClr val="tx1"/>
          </a:solidFill>
        </p:spPr>
        <p:txBody>
          <a:bodyPr wrap="square" rtlCol="0">
            <a:spAutoFit/>
          </a:bodyPr>
          <a:lstStyle/>
          <a:p>
            <a:pPr algn="r"/>
            <a:r>
              <a:rPr lang="en-CA" sz="1400">
                <a:solidFill>
                  <a:schemeClr val="bg1"/>
                </a:solidFill>
                <a:hlinkClick r:id="rId4">
                  <a:extLst>
                    <a:ext uri="{A12FA001-AC4F-418D-AE19-62706E023703}">
                      <ahyp:hlinkClr xmlns:ahyp="http://schemas.microsoft.com/office/drawing/2018/hyperlinkcolor" val="tx"/>
                    </a:ext>
                  </a:extLst>
                </a:hlinkClick>
              </a:rPr>
              <a:t>Magma Chambers</a:t>
            </a:r>
            <a:r>
              <a:rPr lang="en-CA" sz="1400">
                <a:solidFill>
                  <a:schemeClr val="bg1"/>
                </a:solidFill>
              </a:rPr>
              <a:t>, </a:t>
            </a:r>
            <a:r>
              <a:rPr lang="en-CA" sz="1400">
                <a:solidFill>
                  <a:schemeClr val="bg1"/>
                </a:solidFill>
                <a:hlinkClick r:id="rId5">
                  <a:extLst>
                    <a:ext uri="{A12FA001-AC4F-418D-AE19-62706E023703}">
                      <ahyp:hlinkClr xmlns:ahyp="http://schemas.microsoft.com/office/drawing/2018/hyperlinkcolor" val="tx"/>
                    </a:ext>
                  </a:extLst>
                </a:hlinkClick>
              </a:rPr>
              <a:t>P and S Waves</a:t>
            </a:r>
            <a:r>
              <a:rPr lang="en-CA" sz="1400">
                <a:solidFill>
                  <a:schemeClr val="bg1"/>
                </a:solidFill>
              </a:rPr>
              <a:t>, and </a:t>
            </a:r>
            <a:r>
              <a:rPr lang="en-CA" sz="1400">
                <a:solidFill>
                  <a:schemeClr val="bg1"/>
                </a:solidFill>
                <a:hlinkClick r:id="rId6">
                  <a:extLst>
                    <a:ext uri="{A12FA001-AC4F-418D-AE19-62706E023703}">
                      <ahyp:hlinkClr xmlns:ahyp="http://schemas.microsoft.com/office/drawing/2018/hyperlinkcolor" val="tx"/>
                    </a:ext>
                  </a:extLst>
                </a:hlinkClick>
              </a:rPr>
              <a:t>Volcano Size</a:t>
            </a:r>
            <a:r>
              <a:rPr lang="en-CA" sz="1400">
                <a:solidFill>
                  <a:schemeClr val="bg1"/>
                </a:solidFill>
              </a:rPr>
              <a:t> © Steven Earle. CC BY </a:t>
            </a:r>
          </a:p>
        </p:txBody>
      </p:sp>
      <p:pic>
        <p:nvPicPr>
          <p:cNvPr id="12" name="Picture 11" descr="A diagram illustrating the relative size of three volcanoes">
            <a:extLst>
              <a:ext uri="{FF2B5EF4-FFF2-40B4-BE49-F238E27FC236}">
                <a16:creationId xmlns:a16="http://schemas.microsoft.com/office/drawing/2014/main" id="{DF9BFA7C-7137-484F-AEEE-031A1B2C42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8972" y="3344208"/>
            <a:ext cx="4966233" cy="965118"/>
          </a:xfrm>
          <a:prstGeom prst="rect">
            <a:avLst/>
          </a:prstGeom>
          <a:ln>
            <a:solidFill>
              <a:schemeClr val="tx1"/>
            </a:solidFill>
          </a:ln>
        </p:spPr>
      </p:pic>
      <p:pic>
        <p:nvPicPr>
          <p:cNvPr id="14" name="Picture 13" descr="A chart showing the P-waves and S-waves from a small earthquake that took place near Vancouver Island in 1997">
            <a:extLst>
              <a:ext uri="{FF2B5EF4-FFF2-40B4-BE49-F238E27FC236}">
                <a16:creationId xmlns:a16="http://schemas.microsoft.com/office/drawing/2014/main" id="{6ECCF915-6E2B-418F-A894-7BD5AE19D1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295" y="1777659"/>
            <a:ext cx="3560633" cy="1403545"/>
          </a:xfrm>
          <a:prstGeom prst="rect">
            <a:avLst/>
          </a:prstGeom>
          <a:ln>
            <a:solidFill>
              <a:schemeClr val="tx1"/>
            </a:solidFill>
          </a:ln>
        </p:spPr>
      </p:pic>
    </p:spTree>
    <p:extLst>
      <p:ext uri="{BB962C8B-B14F-4D97-AF65-F5344CB8AC3E}">
        <p14:creationId xmlns:p14="http://schemas.microsoft.com/office/powerpoint/2010/main" val="3206945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F4C1-2205-48F5-BCCF-1A3485AC61F2}"/>
              </a:ext>
            </a:extLst>
          </p:cNvPr>
          <p:cNvSpPr>
            <a:spLocks noGrp="1"/>
          </p:cNvSpPr>
          <p:nvPr>
            <p:ph type="title"/>
          </p:nvPr>
        </p:nvSpPr>
        <p:spPr/>
        <p:txBody>
          <a:bodyPr/>
          <a:lstStyle/>
          <a:p>
            <a:r>
              <a:rPr lang="en-CA"/>
              <a:t>Lists</a:t>
            </a:r>
          </a:p>
        </p:txBody>
      </p:sp>
      <p:pic>
        <p:nvPicPr>
          <p:cNvPr id="11" name="Content Placeholder 10" descr="Lists can be used to present information in pie charts, bar charts, line graphs, and flow charts">
            <a:extLst>
              <a:ext uri="{FF2B5EF4-FFF2-40B4-BE49-F238E27FC236}">
                <a16:creationId xmlns:a16="http://schemas.microsoft.com/office/drawing/2014/main" id="{AF6B0374-157D-45C1-84C0-FFDF231915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0549" y="135964"/>
            <a:ext cx="5233851" cy="2048679"/>
          </a:xfrm>
        </p:spPr>
      </p:pic>
      <p:sp>
        <p:nvSpPr>
          <p:cNvPr id="3" name="Content Placeholder 2">
            <a:extLst>
              <a:ext uri="{FF2B5EF4-FFF2-40B4-BE49-F238E27FC236}">
                <a16:creationId xmlns:a16="http://schemas.microsoft.com/office/drawing/2014/main" id="{2B0B8EA8-9108-4C4B-B120-80AC0E6B49AB}"/>
              </a:ext>
            </a:extLst>
          </p:cNvPr>
          <p:cNvSpPr>
            <a:spLocks noGrp="1"/>
          </p:cNvSpPr>
          <p:nvPr>
            <p:ph idx="10"/>
          </p:nvPr>
        </p:nvSpPr>
        <p:spPr>
          <a:xfrm>
            <a:off x="2909455" y="2322022"/>
            <a:ext cx="6059331" cy="2215738"/>
          </a:xfrm>
        </p:spPr>
        <p:txBody>
          <a:bodyPr>
            <a:normAutofit lnSpcReduction="10000"/>
          </a:bodyPr>
          <a:lstStyle/>
          <a:p>
            <a:pPr marL="0" indent="0">
              <a:buNone/>
            </a:pPr>
            <a:r>
              <a:rPr lang="en-CA"/>
              <a:t>Bulleted and numbered lists can be used to present information found in</a:t>
            </a:r>
          </a:p>
          <a:p>
            <a:r>
              <a:rPr lang="en-CA"/>
              <a:t>Pie charts</a:t>
            </a:r>
          </a:p>
          <a:p>
            <a:r>
              <a:rPr lang="en-CA"/>
              <a:t>Bar charts</a:t>
            </a:r>
          </a:p>
          <a:p>
            <a:r>
              <a:rPr lang="en-CA"/>
              <a:t>Line graphs</a:t>
            </a:r>
          </a:p>
          <a:p>
            <a:r>
              <a:rPr lang="en-CA"/>
              <a:t>Flow charts </a:t>
            </a:r>
          </a:p>
        </p:txBody>
      </p:sp>
      <p:sp>
        <p:nvSpPr>
          <p:cNvPr id="7" name="TextBox 6">
            <a:extLst>
              <a:ext uri="{FF2B5EF4-FFF2-40B4-BE49-F238E27FC236}">
                <a16:creationId xmlns:a16="http://schemas.microsoft.com/office/drawing/2014/main" id="{8DEC8FBA-2FD3-4501-9675-6ADB6A3F1C6F}"/>
              </a:ext>
            </a:extLst>
          </p:cNvPr>
          <p:cNvSpPr txBox="1"/>
          <p:nvPr/>
        </p:nvSpPr>
        <p:spPr>
          <a:xfrm>
            <a:off x="0" y="4537759"/>
            <a:ext cx="9144000" cy="276999"/>
          </a:xfrm>
          <a:prstGeom prst="rect">
            <a:avLst/>
          </a:prstGeom>
          <a:solidFill>
            <a:schemeClr val="tx1"/>
          </a:solidFill>
        </p:spPr>
        <p:txBody>
          <a:bodyPr wrap="square" rtlCol="0">
            <a:spAutoFit/>
          </a:bodyPr>
          <a:lstStyle/>
          <a:p>
            <a:pPr algn="r"/>
            <a:r>
              <a:rPr lang="en-CA" sz="1200">
                <a:solidFill>
                  <a:schemeClr val="bg1"/>
                </a:solidFill>
              </a:rPr>
              <a:t>Adapted from © </a:t>
            </a:r>
            <a:r>
              <a:rPr lang="en-CA" sz="1200" err="1">
                <a:solidFill>
                  <a:schemeClr val="bg1"/>
                </a:solidFill>
              </a:rPr>
              <a:t>Supada</a:t>
            </a:r>
            <a:r>
              <a:rPr lang="en-CA" sz="1200">
                <a:solidFill>
                  <a:schemeClr val="bg1"/>
                </a:solidFill>
              </a:rPr>
              <a:t> </a:t>
            </a:r>
            <a:r>
              <a:rPr lang="en-CA" sz="1200" err="1">
                <a:solidFill>
                  <a:schemeClr val="bg1"/>
                </a:solidFill>
              </a:rPr>
              <a:t>Amornchat</a:t>
            </a:r>
            <a:r>
              <a:rPr lang="en-CA" sz="1200">
                <a:solidFill>
                  <a:schemeClr val="bg1"/>
                </a:solidFill>
              </a:rPr>
              <a:t>. </a:t>
            </a:r>
            <a:r>
              <a:rPr lang="en-CA" sz="1200">
                <a:solidFill>
                  <a:schemeClr val="bg1"/>
                </a:solidFill>
                <a:hlinkClick r:id="rId4">
                  <a:extLst>
                    <a:ext uri="{A12FA001-AC4F-418D-AE19-62706E023703}">
                      <ahyp:hlinkClr xmlns:ahyp="http://schemas.microsoft.com/office/drawing/2018/hyperlinkcolor" val="tx"/>
                    </a:ext>
                  </a:extLst>
                </a:hlinkClick>
              </a:rPr>
              <a:t>Complex Images for All Learners [PDF]</a:t>
            </a:r>
            <a:r>
              <a:rPr lang="en-CA" sz="1200">
                <a:solidFill>
                  <a:schemeClr val="bg1"/>
                </a:solidFill>
              </a:rPr>
              <a:t>. CC BY-NC-SA. </a:t>
            </a:r>
          </a:p>
        </p:txBody>
      </p:sp>
    </p:spTree>
    <p:extLst>
      <p:ext uri="{BB962C8B-B14F-4D97-AF65-F5344CB8AC3E}">
        <p14:creationId xmlns:p14="http://schemas.microsoft.com/office/powerpoint/2010/main" val="140258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C184-4DA5-4BCA-A84F-AADFB576696F}"/>
              </a:ext>
            </a:extLst>
          </p:cNvPr>
          <p:cNvSpPr>
            <a:spLocks noGrp="1"/>
          </p:cNvSpPr>
          <p:nvPr>
            <p:ph type="title"/>
          </p:nvPr>
        </p:nvSpPr>
        <p:spPr>
          <a:xfrm>
            <a:off x="-10950" y="-69669"/>
            <a:ext cx="2726442" cy="4877113"/>
          </a:xfrm>
        </p:spPr>
        <p:txBody>
          <a:bodyPr/>
          <a:lstStyle/>
          <a:p>
            <a:r>
              <a:rPr lang="en-CA"/>
              <a:t>Data Tables</a:t>
            </a:r>
          </a:p>
        </p:txBody>
      </p:sp>
      <p:sp>
        <p:nvSpPr>
          <p:cNvPr id="3" name="Content Placeholder 2">
            <a:extLst>
              <a:ext uri="{FF2B5EF4-FFF2-40B4-BE49-F238E27FC236}">
                <a16:creationId xmlns:a16="http://schemas.microsoft.com/office/drawing/2014/main" id="{F9432C17-86A6-40AC-A7CB-7230528428FA}"/>
              </a:ext>
            </a:extLst>
          </p:cNvPr>
          <p:cNvSpPr>
            <a:spLocks noGrp="1"/>
          </p:cNvSpPr>
          <p:nvPr>
            <p:ph idx="10"/>
          </p:nvPr>
        </p:nvSpPr>
        <p:spPr>
          <a:xfrm>
            <a:off x="2800327" y="339236"/>
            <a:ext cx="6059331" cy="2077933"/>
          </a:xfrm>
        </p:spPr>
        <p:txBody>
          <a:bodyPr>
            <a:normAutofit lnSpcReduction="10000"/>
          </a:bodyPr>
          <a:lstStyle/>
          <a:p>
            <a:pPr marL="0" indent="0">
              <a:buNone/>
            </a:pPr>
            <a:r>
              <a:rPr lang="en-CA"/>
              <a:t>Data tables can be used to present information found in</a:t>
            </a:r>
          </a:p>
          <a:p>
            <a:r>
              <a:rPr lang="en-CA"/>
              <a:t>Complex tables</a:t>
            </a:r>
          </a:p>
          <a:p>
            <a:r>
              <a:rPr lang="en-CA"/>
              <a:t>Bar charts</a:t>
            </a:r>
          </a:p>
          <a:p>
            <a:r>
              <a:rPr lang="en-CA"/>
              <a:t>Line graphs</a:t>
            </a:r>
          </a:p>
          <a:p>
            <a:r>
              <a:rPr lang="en-CA"/>
              <a:t>Pie charts</a:t>
            </a:r>
          </a:p>
        </p:txBody>
      </p:sp>
      <p:pic>
        <p:nvPicPr>
          <p:cNvPr id="10" name="Content Placeholder 9" descr="Data tables can be used to present information in pie charts, bar charts, line graphs, and to break up complex tables">
            <a:extLst>
              <a:ext uri="{FF2B5EF4-FFF2-40B4-BE49-F238E27FC236}">
                <a16:creationId xmlns:a16="http://schemas.microsoft.com/office/drawing/2014/main" id="{3EB4EC33-55F9-402F-AC76-E640A828FC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6212" y="1378203"/>
            <a:ext cx="4313199" cy="2682003"/>
          </a:xfrm>
        </p:spPr>
      </p:pic>
      <p:sp>
        <p:nvSpPr>
          <p:cNvPr id="5" name="TextBox 4">
            <a:extLst>
              <a:ext uri="{FF2B5EF4-FFF2-40B4-BE49-F238E27FC236}">
                <a16:creationId xmlns:a16="http://schemas.microsoft.com/office/drawing/2014/main" id="{494A4907-F9CC-46AC-BDE7-648C71F406D8}"/>
              </a:ext>
            </a:extLst>
          </p:cNvPr>
          <p:cNvSpPr txBox="1"/>
          <p:nvPr/>
        </p:nvSpPr>
        <p:spPr>
          <a:xfrm>
            <a:off x="0" y="4541580"/>
            <a:ext cx="9144000" cy="276999"/>
          </a:xfrm>
          <a:prstGeom prst="rect">
            <a:avLst/>
          </a:prstGeom>
          <a:solidFill>
            <a:schemeClr val="tx1"/>
          </a:solidFill>
        </p:spPr>
        <p:txBody>
          <a:bodyPr wrap="square" rtlCol="0">
            <a:spAutoFit/>
          </a:bodyPr>
          <a:lstStyle/>
          <a:p>
            <a:pPr algn="r"/>
            <a:r>
              <a:rPr lang="en-CA" sz="1200">
                <a:solidFill>
                  <a:schemeClr val="bg1"/>
                </a:solidFill>
              </a:rPr>
              <a:t>Adapted from © </a:t>
            </a:r>
            <a:r>
              <a:rPr lang="en-CA" sz="1200" err="1">
                <a:solidFill>
                  <a:schemeClr val="bg1"/>
                </a:solidFill>
              </a:rPr>
              <a:t>Supada</a:t>
            </a:r>
            <a:r>
              <a:rPr lang="en-CA" sz="1200">
                <a:solidFill>
                  <a:schemeClr val="bg1"/>
                </a:solidFill>
              </a:rPr>
              <a:t> </a:t>
            </a:r>
            <a:r>
              <a:rPr lang="en-CA" sz="1200" err="1">
                <a:solidFill>
                  <a:schemeClr val="bg1"/>
                </a:solidFill>
              </a:rPr>
              <a:t>Amornchat</a:t>
            </a:r>
            <a:r>
              <a:rPr lang="en-CA" sz="1200">
                <a:solidFill>
                  <a:schemeClr val="bg1"/>
                </a:solidFill>
              </a:rPr>
              <a:t>. </a:t>
            </a:r>
            <a:r>
              <a:rPr lang="en-CA" sz="1200">
                <a:solidFill>
                  <a:schemeClr val="bg1"/>
                </a:solidFill>
                <a:hlinkClick r:id="rId4">
                  <a:extLst>
                    <a:ext uri="{A12FA001-AC4F-418D-AE19-62706E023703}">
                      <ahyp:hlinkClr xmlns:ahyp="http://schemas.microsoft.com/office/drawing/2018/hyperlinkcolor" val="tx"/>
                    </a:ext>
                  </a:extLst>
                </a:hlinkClick>
              </a:rPr>
              <a:t>Complex Images for All Learners [PDF]</a:t>
            </a:r>
            <a:r>
              <a:rPr lang="en-CA" sz="1200">
                <a:solidFill>
                  <a:schemeClr val="bg1"/>
                </a:solidFill>
              </a:rPr>
              <a:t>. CC BY-NC-SA. </a:t>
            </a:r>
          </a:p>
        </p:txBody>
      </p:sp>
    </p:spTree>
    <p:extLst>
      <p:ext uri="{BB962C8B-B14F-4D97-AF65-F5344CB8AC3E}">
        <p14:creationId xmlns:p14="http://schemas.microsoft.com/office/powerpoint/2010/main" val="222371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1FEAC8-6F0A-4D7A-AD73-1D5126C1E7C8}"/>
              </a:ext>
            </a:extLst>
          </p:cNvPr>
          <p:cNvSpPr>
            <a:spLocks noGrp="1"/>
          </p:cNvSpPr>
          <p:nvPr>
            <p:ph type="title"/>
          </p:nvPr>
        </p:nvSpPr>
        <p:spPr>
          <a:xfrm>
            <a:off x="628650" y="-125128"/>
            <a:ext cx="7886700" cy="994172"/>
          </a:xfrm>
        </p:spPr>
        <p:txBody>
          <a:bodyPr>
            <a:normAutofit/>
          </a:bodyPr>
          <a:lstStyle/>
          <a:p>
            <a:r>
              <a:rPr lang="en-CA"/>
              <a:t>Accessibility Checklists</a:t>
            </a:r>
          </a:p>
        </p:txBody>
      </p:sp>
      <p:sp>
        <p:nvSpPr>
          <p:cNvPr id="7" name="Content Placeholder 6">
            <a:extLst>
              <a:ext uri="{FF2B5EF4-FFF2-40B4-BE49-F238E27FC236}">
                <a16:creationId xmlns:a16="http://schemas.microsoft.com/office/drawing/2014/main" id="{4AD57142-5BF9-45B0-95C4-EDBDD418D1A4}"/>
              </a:ext>
            </a:extLst>
          </p:cNvPr>
          <p:cNvSpPr>
            <a:spLocks noGrp="1"/>
          </p:cNvSpPr>
          <p:nvPr>
            <p:ph sz="half" idx="1"/>
          </p:nvPr>
        </p:nvSpPr>
        <p:spPr>
          <a:xfrm>
            <a:off x="164980" y="873200"/>
            <a:ext cx="3886200" cy="3748739"/>
          </a:xfrm>
        </p:spPr>
        <p:txBody>
          <a:bodyPr>
            <a:normAutofit fontScale="92500" lnSpcReduction="10000"/>
          </a:bodyPr>
          <a:lstStyle/>
          <a:p>
            <a:pPr marL="0" indent="0">
              <a:buNone/>
            </a:pPr>
            <a:r>
              <a:rPr lang="en-CA" b="1"/>
              <a:t>Strengths</a:t>
            </a:r>
          </a:p>
          <a:p>
            <a:r>
              <a:rPr lang="en-CA"/>
              <a:t>Easy to understand and follow</a:t>
            </a:r>
          </a:p>
          <a:p>
            <a:r>
              <a:rPr lang="en-CA"/>
              <a:t>Highlight the most important technical considerations to make sure students with disabilities can access the material</a:t>
            </a:r>
          </a:p>
        </p:txBody>
      </p:sp>
      <p:sp>
        <p:nvSpPr>
          <p:cNvPr id="6" name="Content Placeholder 5">
            <a:extLst>
              <a:ext uri="{FF2B5EF4-FFF2-40B4-BE49-F238E27FC236}">
                <a16:creationId xmlns:a16="http://schemas.microsoft.com/office/drawing/2014/main" id="{7D29A2D1-18BE-4F13-95D0-CA615074A61A}"/>
              </a:ext>
            </a:extLst>
          </p:cNvPr>
          <p:cNvSpPr>
            <a:spLocks noGrp="1"/>
          </p:cNvSpPr>
          <p:nvPr>
            <p:ph sz="half" idx="2"/>
          </p:nvPr>
        </p:nvSpPr>
        <p:spPr>
          <a:xfrm>
            <a:off x="4370358" y="873200"/>
            <a:ext cx="4608662" cy="3835004"/>
          </a:xfrm>
        </p:spPr>
        <p:txBody>
          <a:bodyPr>
            <a:normAutofit fontScale="92500" lnSpcReduction="10000"/>
          </a:bodyPr>
          <a:lstStyle/>
          <a:p>
            <a:pPr marL="0" indent="0">
              <a:buNone/>
            </a:pPr>
            <a:r>
              <a:rPr lang="en-CA" b="1"/>
              <a:t>Weaknesses</a:t>
            </a:r>
          </a:p>
          <a:p>
            <a:r>
              <a:rPr lang="en-CA"/>
              <a:t>Accessibility as something that we can go back and fix later</a:t>
            </a:r>
          </a:p>
          <a:p>
            <a:r>
              <a:rPr lang="en-CA"/>
              <a:t>Do not ensure good design</a:t>
            </a:r>
          </a:p>
          <a:p>
            <a:r>
              <a:rPr lang="en-CA"/>
              <a:t>Do not account for the multiple formats of OER</a:t>
            </a:r>
          </a:p>
          <a:p>
            <a:r>
              <a:rPr lang="en-CA"/>
              <a:t>Students face challenges not addressed in standard accessibility checklists</a:t>
            </a:r>
          </a:p>
          <a:p>
            <a:r>
              <a:rPr lang="en-CA"/>
              <a:t>Does not ensure equal access to learning outcomes</a:t>
            </a:r>
          </a:p>
        </p:txBody>
      </p:sp>
    </p:spTree>
    <p:extLst>
      <p:ext uri="{BB962C8B-B14F-4D97-AF65-F5344CB8AC3E}">
        <p14:creationId xmlns:p14="http://schemas.microsoft.com/office/powerpoint/2010/main" val="23335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DF60-4A57-42E9-9E30-309508ED6E7F}"/>
              </a:ext>
            </a:extLst>
          </p:cNvPr>
          <p:cNvSpPr>
            <a:spLocks noGrp="1"/>
          </p:cNvSpPr>
          <p:nvPr>
            <p:ph type="title"/>
          </p:nvPr>
        </p:nvSpPr>
        <p:spPr>
          <a:xfrm>
            <a:off x="-273558" y="109728"/>
            <a:ext cx="9300920" cy="684894"/>
          </a:xfrm>
        </p:spPr>
        <p:txBody>
          <a:bodyPr>
            <a:noAutofit/>
          </a:bodyPr>
          <a:lstStyle/>
          <a:p>
            <a:r>
              <a:rPr lang="en-US" sz="2400">
                <a:latin typeface="Helvetica Neue"/>
              </a:rPr>
              <a:t>How would you describe: Map of the Numbered Treaties</a:t>
            </a:r>
            <a:endParaRPr lang="en-CA" sz="2400"/>
          </a:p>
        </p:txBody>
      </p:sp>
      <p:pic>
        <p:nvPicPr>
          <p:cNvPr id="5" name="Picture 5" descr="A map of Canada that shows the 11 Numbered Treaties that were signed between Indigenous Peoples and the Crown.&#10;">
            <a:extLst>
              <a:ext uri="{FF2B5EF4-FFF2-40B4-BE49-F238E27FC236}">
                <a16:creationId xmlns:a16="http://schemas.microsoft.com/office/drawing/2014/main" id="{6A5EB46B-F13A-4F9E-B3D6-56C475204EB6}"/>
              </a:ext>
            </a:extLst>
          </p:cNvPr>
          <p:cNvPicPr>
            <a:picLocks noGrp="1" noChangeAspect="1"/>
          </p:cNvPicPr>
          <p:nvPr>
            <p:ph idx="1"/>
          </p:nvPr>
        </p:nvPicPr>
        <p:blipFill>
          <a:blip r:embed="rId3"/>
          <a:stretch>
            <a:fillRect/>
          </a:stretch>
        </p:blipFill>
        <p:spPr>
          <a:xfrm>
            <a:off x="2154395" y="794623"/>
            <a:ext cx="4835211" cy="3320178"/>
          </a:xfrm>
        </p:spPr>
      </p:pic>
      <p:sp>
        <p:nvSpPr>
          <p:cNvPr id="4" name="Content Placeholder 3">
            <a:extLst>
              <a:ext uri="{FF2B5EF4-FFF2-40B4-BE49-F238E27FC236}">
                <a16:creationId xmlns:a16="http://schemas.microsoft.com/office/drawing/2014/main" id="{46EE2EE2-964E-48EF-8EA6-CC3EEF19FF6B}"/>
              </a:ext>
            </a:extLst>
          </p:cNvPr>
          <p:cNvSpPr>
            <a:spLocks noGrp="1"/>
          </p:cNvSpPr>
          <p:nvPr>
            <p:ph idx="10"/>
          </p:nvPr>
        </p:nvSpPr>
        <p:spPr>
          <a:xfrm>
            <a:off x="628650" y="4548613"/>
            <a:ext cx="7886700" cy="260775"/>
          </a:xfrm>
        </p:spPr>
        <p:txBody>
          <a:bodyPr vert="horz" lIns="91440" tIns="45720" rIns="91440" bIns="45720" rtlCol="0" anchor="t">
            <a:normAutofit/>
          </a:bodyPr>
          <a:lstStyle/>
          <a:p>
            <a:r>
              <a:rPr lang="en-CA">
                <a:latin typeface="Helvetica Neue"/>
              </a:rPr>
              <a:t>"</a:t>
            </a:r>
            <a:r>
              <a:rPr lang="en-CA">
                <a:latin typeface="Helvetica Neue"/>
                <a:hlinkClick r:id="rId4"/>
              </a:rPr>
              <a:t>Numbered Treaties Map</a:t>
            </a:r>
            <a:r>
              <a:rPr lang="en-CA">
                <a:latin typeface="Helvetica Neue"/>
              </a:rPr>
              <a:t>" by </a:t>
            </a:r>
            <a:r>
              <a:rPr lang="en-CA">
                <a:latin typeface="Helvetica Neue"/>
                <a:hlinkClick r:id="rId5"/>
              </a:rPr>
              <a:t>Themightyquill</a:t>
            </a:r>
            <a:r>
              <a:rPr lang="en-CA">
                <a:latin typeface="Helvetica Neue"/>
              </a:rPr>
              <a:t> is licensed under a </a:t>
            </a:r>
            <a:r>
              <a:rPr lang="en-CA">
                <a:latin typeface="Helvetica Neue"/>
                <a:hlinkClick r:id="rId6"/>
              </a:rPr>
              <a:t>CC BY-SA 2.5</a:t>
            </a:r>
            <a:r>
              <a:rPr lang="en-CA">
                <a:latin typeface="Helvetica Neue"/>
              </a:rPr>
              <a:t> licence. Adapted from work by </a:t>
            </a:r>
            <a:r>
              <a:rPr lang="en-CA">
                <a:latin typeface="Helvetica Neue"/>
                <a:hlinkClick r:id="rId7"/>
              </a:rPr>
              <a:t>STyx</a:t>
            </a:r>
            <a:r>
              <a:rPr lang="en-CA">
                <a:latin typeface="Helvetica Neue"/>
              </a:rPr>
              <a:t> and </a:t>
            </a:r>
            <a:r>
              <a:rPr lang="en-CA">
                <a:latin typeface="Helvetica Neue"/>
                <a:hlinkClick r:id="rId8"/>
              </a:rPr>
              <a:t>Yug</a:t>
            </a:r>
            <a:r>
              <a:rPr lang="en-CA">
                <a:latin typeface="Helvetica Neue"/>
              </a:rPr>
              <a:t>.</a:t>
            </a:r>
            <a:endParaRPr lang="en-CA"/>
          </a:p>
        </p:txBody>
      </p:sp>
    </p:spTree>
    <p:extLst>
      <p:ext uri="{BB962C8B-B14F-4D97-AF65-F5344CB8AC3E}">
        <p14:creationId xmlns:p14="http://schemas.microsoft.com/office/powerpoint/2010/main" val="1726927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4890-D2F7-463E-89A0-EA5208B964C2}"/>
              </a:ext>
            </a:extLst>
          </p:cNvPr>
          <p:cNvSpPr>
            <a:spLocks noGrp="1"/>
          </p:cNvSpPr>
          <p:nvPr>
            <p:ph type="title"/>
          </p:nvPr>
        </p:nvSpPr>
        <p:spPr/>
        <p:txBody>
          <a:bodyPr/>
          <a:lstStyle/>
          <a:p>
            <a:r>
              <a:rPr lang="en-US">
                <a:latin typeface="Helvetica Neue"/>
              </a:rPr>
              <a:t>Things to consider:</a:t>
            </a:r>
            <a:endParaRPr lang="en-US"/>
          </a:p>
        </p:txBody>
      </p:sp>
      <p:sp>
        <p:nvSpPr>
          <p:cNvPr id="3" name="Content Placeholder 2">
            <a:extLst>
              <a:ext uri="{FF2B5EF4-FFF2-40B4-BE49-F238E27FC236}">
                <a16:creationId xmlns:a16="http://schemas.microsoft.com/office/drawing/2014/main" id="{6DB81784-6322-4670-B520-5E1667CCF98F}"/>
              </a:ext>
            </a:extLst>
          </p:cNvPr>
          <p:cNvSpPr>
            <a:spLocks noGrp="1"/>
          </p:cNvSpPr>
          <p:nvPr>
            <p:ph idx="1"/>
          </p:nvPr>
        </p:nvSpPr>
        <p:spPr>
          <a:xfrm>
            <a:off x="628650" y="1291728"/>
            <a:ext cx="7886700" cy="3401334"/>
          </a:xfrm>
        </p:spPr>
        <p:txBody>
          <a:bodyPr vert="horz" lIns="91440" tIns="45720" rIns="91440" bIns="45720" rtlCol="0" anchor="t">
            <a:normAutofit fontScale="92500" lnSpcReduction="10000"/>
          </a:bodyPr>
          <a:lstStyle/>
          <a:p>
            <a:r>
              <a:rPr lang="en-US">
                <a:latin typeface="Helvetica Neue"/>
              </a:rPr>
              <a:t>What information is already provided in the surrounding text? What information is only conveyed in the image? What do I want students to take away from this image?</a:t>
            </a:r>
          </a:p>
          <a:p>
            <a:r>
              <a:rPr lang="en-US">
                <a:latin typeface="Helvetica Neue"/>
              </a:rPr>
              <a:t>How to order the treaties</a:t>
            </a:r>
            <a:endParaRPr lang="en-US"/>
          </a:p>
          <a:p>
            <a:pPr lvl="1"/>
            <a:r>
              <a:rPr lang="en-US">
                <a:latin typeface="Helvetica Neue"/>
              </a:rPr>
              <a:t>Based on date (i.e., old to new)</a:t>
            </a:r>
            <a:endParaRPr lang="en-US"/>
          </a:p>
          <a:p>
            <a:pPr lvl="1"/>
            <a:r>
              <a:rPr lang="en-US">
                <a:latin typeface="Helvetica Neue"/>
              </a:rPr>
              <a:t>Based on location (i.e., south east to north west)</a:t>
            </a:r>
          </a:p>
          <a:p>
            <a:pPr lvl="1"/>
            <a:r>
              <a:rPr lang="en-US">
                <a:latin typeface="Helvetica Neue"/>
              </a:rPr>
              <a:t>Based on size (i.e., big to small)</a:t>
            </a:r>
          </a:p>
          <a:p>
            <a:r>
              <a:rPr lang="en-US">
                <a:latin typeface="Helvetica Neue"/>
              </a:rPr>
              <a:t>How much detail to include</a:t>
            </a:r>
          </a:p>
          <a:p>
            <a:pPr lvl="1"/>
            <a:r>
              <a:rPr lang="en-US">
                <a:latin typeface="Helvetica Neue"/>
              </a:rPr>
              <a:t>How much area is covered by each treaty</a:t>
            </a:r>
          </a:p>
          <a:p>
            <a:pPr lvl="1"/>
            <a:r>
              <a:rPr lang="en-US">
                <a:latin typeface="Helvetica Neue"/>
              </a:rPr>
              <a:t>What borders each treaty</a:t>
            </a:r>
          </a:p>
          <a:p>
            <a:pPr lvl="1"/>
            <a:endParaRPr lang="en-US">
              <a:latin typeface="Helvetica Neue"/>
            </a:endParaRPr>
          </a:p>
        </p:txBody>
      </p:sp>
    </p:spTree>
    <p:extLst>
      <p:ext uri="{BB962C8B-B14F-4D97-AF65-F5344CB8AC3E}">
        <p14:creationId xmlns:p14="http://schemas.microsoft.com/office/powerpoint/2010/main" val="23005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A628-CB1E-4E8D-9067-265A3ED03B64}"/>
              </a:ext>
            </a:extLst>
          </p:cNvPr>
          <p:cNvSpPr>
            <a:spLocks noGrp="1"/>
          </p:cNvSpPr>
          <p:nvPr>
            <p:ph type="title"/>
          </p:nvPr>
        </p:nvSpPr>
        <p:spPr>
          <a:xfrm>
            <a:off x="-1052" y="-79611"/>
            <a:ext cx="8793842" cy="754855"/>
          </a:xfrm>
        </p:spPr>
        <p:txBody>
          <a:bodyPr>
            <a:normAutofit/>
          </a:bodyPr>
          <a:lstStyle/>
          <a:p>
            <a:r>
              <a:rPr lang="en-US">
                <a:latin typeface="Helvetica Neue"/>
              </a:rPr>
              <a:t>How would you describe this image?</a:t>
            </a:r>
            <a:endParaRPr lang="en-CA">
              <a:latin typeface="Helvetica Neue"/>
            </a:endParaRPr>
          </a:p>
        </p:txBody>
      </p:sp>
      <p:sp>
        <p:nvSpPr>
          <p:cNvPr id="4" name="Content Placeholder 3">
            <a:extLst>
              <a:ext uri="{FF2B5EF4-FFF2-40B4-BE49-F238E27FC236}">
                <a16:creationId xmlns:a16="http://schemas.microsoft.com/office/drawing/2014/main" id="{2771634D-9EA9-427D-ACDA-BE82A409ACFA}"/>
              </a:ext>
            </a:extLst>
          </p:cNvPr>
          <p:cNvSpPr>
            <a:spLocks noGrp="1"/>
          </p:cNvSpPr>
          <p:nvPr>
            <p:ph idx="10"/>
          </p:nvPr>
        </p:nvSpPr>
        <p:spPr/>
        <p:txBody>
          <a:bodyPr vert="horz" lIns="91440" tIns="45720" rIns="91440" bIns="45720" rtlCol="0" anchor="t">
            <a:normAutofit/>
          </a:bodyPr>
          <a:lstStyle/>
          <a:p>
            <a:r>
              <a:rPr lang="en-CA">
                <a:latin typeface="Helvetica Neue"/>
              </a:rPr>
              <a:t>Image source: Macdonald, D., &amp; Wilson, D. (2013). </a:t>
            </a:r>
            <a:r>
              <a:rPr lang="en-CA">
                <a:latin typeface="Helvetica Neue"/>
                <a:hlinkClick r:id="rId3"/>
              </a:rPr>
              <a:t>Poverty or Prosperity: Indigenous Children in Canada [PDF]</a:t>
            </a:r>
            <a:r>
              <a:rPr lang="en-CA">
                <a:latin typeface="Helvetica Neue"/>
              </a:rPr>
              <a:t>. </a:t>
            </a:r>
            <a:r>
              <a:rPr lang="en-CA" i="1">
                <a:latin typeface="Helvetica Neue"/>
              </a:rPr>
              <a:t>Canadian Centre for Policy Alternatives</a:t>
            </a:r>
            <a:r>
              <a:rPr lang="en-CA">
                <a:latin typeface="Helvetica Neue"/>
              </a:rPr>
              <a:t>. Not openly licensed.</a:t>
            </a:r>
            <a:endParaRPr lang="en-US"/>
          </a:p>
        </p:txBody>
      </p:sp>
      <p:pic>
        <p:nvPicPr>
          <p:cNvPr id="8" name="Picture 8" descr="A flow chart showing the child poverty rates for different groups of children in Canada in 2006.">
            <a:extLst>
              <a:ext uri="{FF2B5EF4-FFF2-40B4-BE49-F238E27FC236}">
                <a16:creationId xmlns:a16="http://schemas.microsoft.com/office/drawing/2014/main" id="{B5C9C0BA-832E-434C-B2CD-55D1FD4088C0}"/>
              </a:ext>
            </a:extLst>
          </p:cNvPr>
          <p:cNvPicPr>
            <a:picLocks noGrp="1" noChangeAspect="1"/>
          </p:cNvPicPr>
          <p:nvPr>
            <p:ph idx="1"/>
          </p:nvPr>
        </p:nvPicPr>
        <p:blipFill rotWithShape="1">
          <a:blip r:embed="rId4"/>
          <a:srcRect r="132" b="8730"/>
          <a:stretch/>
        </p:blipFill>
        <p:spPr>
          <a:xfrm>
            <a:off x="364633" y="543719"/>
            <a:ext cx="8063725" cy="3681142"/>
          </a:xfrm>
        </p:spPr>
      </p:pic>
    </p:spTree>
    <p:extLst>
      <p:ext uri="{BB962C8B-B14F-4D97-AF65-F5344CB8AC3E}">
        <p14:creationId xmlns:p14="http://schemas.microsoft.com/office/powerpoint/2010/main" val="1234110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8C3F-5F9F-4471-A206-B8D3B279F5BD}"/>
              </a:ext>
            </a:extLst>
          </p:cNvPr>
          <p:cNvSpPr>
            <a:spLocks noGrp="1"/>
          </p:cNvSpPr>
          <p:nvPr>
            <p:ph type="title"/>
          </p:nvPr>
        </p:nvSpPr>
        <p:spPr>
          <a:xfrm>
            <a:off x="320221" y="47059"/>
            <a:ext cx="7886700" cy="458958"/>
          </a:xfrm>
        </p:spPr>
        <p:txBody>
          <a:bodyPr>
            <a:normAutofit fontScale="90000"/>
          </a:bodyPr>
          <a:lstStyle/>
          <a:p>
            <a:r>
              <a:rPr lang="en-US">
                <a:latin typeface="Helvetica Neue"/>
              </a:rPr>
              <a:t>Option 1: Bulleted List</a:t>
            </a:r>
            <a:endParaRPr lang="en-CA"/>
          </a:p>
        </p:txBody>
      </p:sp>
      <p:sp>
        <p:nvSpPr>
          <p:cNvPr id="5" name="Content Placeholder 4">
            <a:extLst>
              <a:ext uri="{FF2B5EF4-FFF2-40B4-BE49-F238E27FC236}">
                <a16:creationId xmlns:a16="http://schemas.microsoft.com/office/drawing/2014/main" id="{F2A97845-953F-41E4-9F29-6F1D5510323D}"/>
              </a:ext>
            </a:extLst>
          </p:cNvPr>
          <p:cNvSpPr>
            <a:spLocks noGrp="1"/>
          </p:cNvSpPr>
          <p:nvPr>
            <p:ph idx="1"/>
          </p:nvPr>
        </p:nvSpPr>
        <p:spPr>
          <a:xfrm>
            <a:off x="147865" y="598148"/>
            <a:ext cx="8993413" cy="4190856"/>
          </a:xfrm>
        </p:spPr>
        <p:txBody>
          <a:bodyPr vert="horz" lIns="91440" tIns="45720" rIns="91440" bIns="45720" rtlCol="0" anchor="t">
            <a:normAutofit lnSpcReduction="10000"/>
          </a:bodyPr>
          <a:lstStyle/>
          <a:p>
            <a:pPr marL="0" indent="0">
              <a:buNone/>
            </a:pPr>
            <a:r>
              <a:rPr lang="en-CA" sz="2000">
                <a:latin typeface="Helvetica Neue"/>
              </a:rPr>
              <a:t>A flow chart describing the poverty rates of different groups of children in Canada based on 2006 census data. </a:t>
            </a:r>
            <a:endParaRPr lang="en-CA" sz="2000"/>
          </a:p>
          <a:p>
            <a:r>
              <a:rPr lang="en-CA" sz="2000" b="1">
                <a:latin typeface="Helvetica Neue"/>
              </a:rPr>
              <a:t>6,871,000 total children: </a:t>
            </a:r>
            <a:r>
              <a:rPr lang="en-CA" sz="2000">
                <a:latin typeface="Helvetica Neue"/>
              </a:rPr>
              <a:t>1,168,000 in poverty, 17% poverty rate.</a:t>
            </a:r>
            <a:endParaRPr lang="en-CA" sz="2000"/>
          </a:p>
          <a:p>
            <a:r>
              <a:rPr lang="en-CA" sz="2000" b="1">
                <a:latin typeface="Helvetica Neue"/>
              </a:rPr>
              <a:t>426,000 Indigenous children:</a:t>
            </a:r>
            <a:r>
              <a:rPr lang="en-CA" sz="2000">
                <a:latin typeface="Helvetica Neue"/>
              </a:rPr>
              <a:t> 171,000 in poverty, 40% poverty rate.</a:t>
            </a:r>
          </a:p>
          <a:p>
            <a:pPr lvl="1"/>
            <a:r>
              <a:rPr lang="en-CA" sz="2000">
                <a:latin typeface="Helvetica Neue"/>
              </a:rPr>
              <a:t>239,000 Status First Nation children: 120,000 in poverty, 50% poverty rate.</a:t>
            </a:r>
            <a:endParaRPr lang="en-CA" sz="2000"/>
          </a:p>
          <a:p>
            <a:pPr lvl="1"/>
            <a:r>
              <a:rPr lang="en-CA" sz="2000">
                <a:latin typeface="Helvetica Neue"/>
              </a:rPr>
              <a:t>186,000 Métis, Inuit, Non-Status First Nation children: 51,000 in poverty. 27% poverty rate.</a:t>
            </a:r>
          </a:p>
          <a:p>
            <a:r>
              <a:rPr lang="en-CA" sz="2000" b="1">
                <a:latin typeface="Helvetica Neue"/>
              </a:rPr>
              <a:t>6,446,000 Non-Indigenous children:</a:t>
            </a:r>
            <a:r>
              <a:rPr lang="en-CA" sz="2000">
                <a:latin typeface="Helvetica Neue"/>
              </a:rPr>
              <a:t> 997,000 in poverty, 15% poverty rate.</a:t>
            </a:r>
          </a:p>
          <a:p>
            <a:pPr lvl="1"/>
            <a:r>
              <a:rPr lang="en-CA" sz="2000">
                <a:latin typeface="Helvetica Neue"/>
              </a:rPr>
              <a:t>527,000 Immigrant/refugee children: 174,000 in poverty, 33% poverty rate.</a:t>
            </a:r>
          </a:p>
          <a:p>
            <a:pPr lvl="1"/>
            <a:r>
              <a:rPr lang="en-CA" sz="2000">
                <a:latin typeface="Helvetica Neue"/>
              </a:rPr>
              <a:t>993,000 Racialized children: 214,000 in poverty, 22% poverty rate.</a:t>
            </a:r>
          </a:p>
          <a:p>
            <a:pPr lvl="1"/>
            <a:r>
              <a:rPr lang="en-CA" sz="2000">
                <a:latin typeface="Helvetica Neue"/>
              </a:rPr>
              <a:t>4,900,000 Non-racialized and non-immigrant children: 611,000 in poverty, 12% poverty rate.</a:t>
            </a:r>
            <a:endParaRPr lang="en-CA" sz="2000"/>
          </a:p>
        </p:txBody>
      </p:sp>
    </p:spTree>
    <p:extLst>
      <p:ext uri="{BB962C8B-B14F-4D97-AF65-F5344CB8AC3E}">
        <p14:creationId xmlns:p14="http://schemas.microsoft.com/office/powerpoint/2010/main" val="1959197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21A6-4BC3-424A-9A14-C0963E6F66BE}"/>
              </a:ext>
            </a:extLst>
          </p:cNvPr>
          <p:cNvSpPr>
            <a:spLocks noGrp="1"/>
          </p:cNvSpPr>
          <p:nvPr>
            <p:ph type="title"/>
          </p:nvPr>
        </p:nvSpPr>
        <p:spPr>
          <a:xfrm>
            <a:off x="57150" y="1701"/>
            <a:ext cx="7886700" cy="595030"/>
          </a:xfrm>
        </p:spPr>
        <p:txBody>
          <a:bodyPr>
            <a:normAutofit/>
          </a:bodyPr>
          <a:lstStyle/>
          <a:p>
            <a:r>
              <a:rPr lang="en-US">
                <a:latin typeface="Helvetica Neue"/>
              </a:rPr>
              <a:t>Option 2: Table</a:t>
            </a:r>
            <a:endParaRPr lang="en-US"/>
          </a:p>
        </p:txBody>
      </p:sp>
      <p:sp>
        <p:nvSpPr>
          <p:cNvPr id="6" name="Content Placeholder 5">
            <a:extLst>
              <a:ext uri="{FF2B5EF4-FFF2-40B4-BE49-F238E27FC236}">
                <a16:creationId xmlns:a16="http://schemas.microsoft.com/office/drawing/2014/main" id="{51DF070E-8177-4429-A872-3D02D9825747}"/>
              </a:ext>
            </a:extLst>
          </p:cNvPr>
          <p:cNvSpPr>
            <a:spLocks noGrp="1"/>
          </p:cNvSpPr>
          <p:nvPr>
            <p:ph sz="half" idx="2"/>
          </p:nvPr>
        </p:nvSpPr>
        <p:spPr>
          <a:xfrm>
            <a:off x="438150" y="834005"/>
            <a:ext cx="7986485" cy="859576"/>
          </a:xfrm>
        </p:spPr>
        <p:txBody>
          <a:bodyPr vert="horz" lIns="91440" tIns="45720" rIns="91440" bIns="45720" rtlCol="0" anchor="t">
            <a:normAutofit fontScale="92500" lnSpcReduction="20000"/>
          </a:bodyPr>
          <a:lstStyle/>
          <a:p>
            <a:pPr marL="0" indent="0">
              <a:buNone/>
            </a:pPr>
            <a:r>
              <a:rPr lang="en-CA">
                <a:latin typeface="Helvetica Neue"/>
              </a:rPr>
              <a:t>A flow chart describing the poverty rates of different groups of children in Canada based on 2006 census data. The data is provided in the below table.</a:t>
            </a:r>
            <a:endParaRPr lang="en-US">
              <a:latin typeface="Helvetica Neue"/>
            </a:endParaRPr>
          </a:p>
        </p:txBody>
      </p:sp>
      <p:graphicFrame>
        <p:nvGraphicFramePr>
          <p:cNvPr id="4" name="Table 4">
            <a:extLst>
              <a:ext uri="{FF2B5EF4-FFF2-40B4-BE49-F238E27FC236}">
                <a16:creationId xmlns:a16="http://schemas.microsoft.com/office/drawing/2014/main" id="{9E2A3F53-68EB-4281-A8E8-2AC41885050F}"/>
              </a:ext>
            </a:extLst>
          </p:cNvPr>
          <p:cNvGraphicFramePr>
            <a:graphicFrameLocks noGrp="1"/>
          </p:cNvGraphicFramePr>
          <p:nvPr>
            <p:ph sz="half" idx="1"/>
            <p:extLst>
              <p:ext uri="{D42A27DB-BD31-4B8C-83A1-F6EECF244321}">
                <p14:modId xmlns:p14="http://schemas.microsoft.com/office/powerpoint/2010/main" val="65532372"/>
              </p:ext>
            </p:extLst>
          </p:nvPr>
        </p:nvGraphicFramePr>
        <p:xfrm>
          <a:off x="438150" y="1696584"/>
          <a:ext cx="8213268" cy="3031243"/>
        </p:xfrm>
        <a:graphic>
          <a:graphicData uri="http://schemas.openxmlformats.org/drawingml/2006/table">
            <a:tbl>
              <a:tblPr firstRow="1" bandRow="1">
                <a:tableStyleId>{7E9639D4-E3E2-4D34-9284-5A2195B3D0D7}</a:tableStyleId>
              </a:tblPr>
              <a:tblGrid>
                <a:gridCol w="3763965">
                  <a:extLst>
                    <a:ext uri="{9D8B030D-6E8A-4147-A177-3AD203B41FA5}">
                      <a16:colId xmlns:a16="http://schemas.microsoft.com/office/drawing/2014/main" val="2022934427"/>
                    </a:ext>
                  </a:extLst>
                </a:gridCol>
                <a:gridCol w="1501231">
                  <a:extLst>
                    <a:ext uri="{9D8B030D-6E8A-4147-A177-3AD203B41FA5}">
                      <a16:colId xmlns:a16="http://schemas.microsoft.com/office/drawing/2014/main" val="4239689120"/>
                    </a:ext>
                  </a:extLst>
                </a:gridCol>
                <a:gridCol w="1642652">
                  <a:extLst>
                    <a:ext uri="{9D8B030D-6E8A-4147-A177-3AD203B41FA5}">
                      <a16:colId xmlns:a16="http://schemas.microsoft.com/office/drawing/2014/main" val="3273595007"/>
                    </a:ext>
                  </a:extLst>
                </a:gridCol>
                <a:gridCol w="1305420">
                  <a:extLst>
                    <a:ext uri="{9D8B030D-6E8A-4147-A177-3AD203B41FA5}">
                      <a16:colId xmlns:a16="http://schemas.microsoft.com/office/drawing/2014/main" val="625288554"/>
                    </a:ext>
                  </a:extLst>
                </a:gridCol>
              </a:tblGrid>
              <a:tr h="436819">
                <a:tc>
                  <a:txBody>
                    <a:bodyPr/>
                    <a:lstStyle/>
                    <a:p>
                      <a:r>
                        <a:rPr lang="en-US"/>
                        <a:t>Group</a:t>
                      </a:r>
                    </a:p>
                  </a:txBody>
                  <a:tcPr/>
                </a:tc>
                <a:tc>
                  <a:txBody>
                    <a:bodyPr/>
                    <a:lstStyle/>
                    <a:p>
                      <a:r>
                        <a:rPr lang="en-US"/>
                        <a:t>Total Children</a:t>
                      </a:r>
                    </a:p>
                  </a:txBody>
                  <a:tcPr/>
                </a:tc>
                <a:tc>
                  <a:txBody>
                    <a:bodyPr/>
                    <a:lstStyle/>
                    <a:p>
                      <a:r>
                        <a:rPr lang="en-US"/>
                        <a:t>Total In Poverty</a:t>
                      </a:r>
                    </a:p>
                  </a:txBody>
                  <a:tcPr/>
                </a:tc>
                <a:tc>
                  <a:txBody>
                    <a:bodyPr/>
                    <a:lstStyle/>
                    <a:p>
                      <a:r>
                        <a:rPr lang="en-US"/>
                        <a:t>Poverty Rate</a:t>
                      </a:r>
                    </a:p>
                  </a:txBody>
                  <a:tcPr/>
                </a:tc>
                <a:extLst>
                  <a:ext uri="{0D108BD9-81ED-4DB2-BD59-A6C34878D82A}">
                    <a16:rowId xmlns:a16="http://schemas.microsoft.com/office/drawing/2014/main" val="2436653733"/>
                  </a:ext>
                </a:extLst>
              </a:tr>
              <a:tr h="308428">
                <a:tc>
                  <a:txBody>
                    <a:bodyPr/>
                    <a:lstStyle/>
                    <a:p>
                      <a:r>
                        <a:rPr lang="en-US"/>
                        <a:t>All children</a:t>
                      </a:r>
                    </a:p>
                  </a:txBody>
                  <a:tcPr/>
                </a:tc>
                <a:tc>
                  <a:txBody>
                    <a:bodyPr/>
                    <a:lstStyle/>
                    <a:p>
                      <a:r>
                        <a:rPr lang="en-US"/>
                        <a:t>6,871,000</a:t>
                      </a:r>
                    </a:p>
                  </a:txBody>
                  <a:tcPr/>
                </a:tc>
                <a:tc>
                  <a:txBody>
                    <a:bodyPr/>
                    <a:lstStyle/>
                    <a:p>
                      <a:r>
                        <a:rPr lang="en-US"/>
                        <a:t>1,168,000</a:t>
                      </a:r>
                    </a:p>
                  </a:txBody>
                  <a:tcPr/>
                </a:tc>
                <a:tc>
                  <a:txBody>
                    <a:bodyPr/>
                    <a:lstStyle/>
                    <a:p>
                      <a:r>
                        <a:rPr lang="en-US"/>
                        <a:t>17%</a:t>
                      </a:r>
                    </a:p>
                  </a:txBody>
                  <a:tcPr/>
                </a:tc>
                <a:extLst>
                  <a:ext uri="{0D108BD9-81ED-4DB2-BD59-A6C34878D82A}">
                    <a16:rowId xmlns:a16="http://schemas.microsoft.com/office/drawing/2014/main" val="1667451444"/>
                  </a:ext>
                </a:extLst>
              </a:tr>
              <a:tr h="326571">
                <a:tc>
                  <a:txBody>
                    <a:bodyPr/>
                    <a:lstStyle/>
                    <a:p>
                      <a:r>
                        <a:rPr lang="en-US"/>
                        <a:t>All Indigenous children</a:t>
                      </a:r>
                    </a:p>
                  </a:txBody>
                  <a:tcPr/>
                </a:tc>
                <a:tc>
                  <a:txBody>
                    <a:bodyPr/>
                    <a:lstStyle/>
                    <a:p>
                      <a:r>
                        <a:rPr lang="en-US"/>
                        <a:t>426,000</a:t>
                      </a:r>
                    </a:p>
                  </a:txBody>
                  <a:tcPr/>
                </a:tc>
                <a:tc>
                  <a:txBody>
                    <a:bodyPr/>
                    <a:lstStyle/>
                    <a:p>
                      <a:r>
                        <a:rPr lang="en-US"/>
                        <a:t>171,000</a:t>
                      </a:r>
                    </a:p>
                  </a:txBody>
                  <a:tcPr/>
                </a:tc>
                <a:tc>
                  <a:txBody>
                    <a:bodyPr/>
                    <a:lstStyle/>
                    <a:p>
                      <a:r>
                        <a:rPr lang="en-US"/>
                        <a:t>40%</a:t>
                      </a:r>
                    </a:p>
                  </a:txBody>
                  <a:tcPr/>
                </a:tc>
                <a:extLst>
                  <a:ext uri="{0D108BD9-81ED-4DB2-BD59-A6C34878D82A}">
                    <a16:rowId xmlns:a16="http://schemas.microsoft.com/office/drawing/2014/main" val="265377860"/>
                  </a:ext>
                </a:extLst>
              </a:tr>
              <a:tr h="344714">
                <a:tc>
                  <a:txBody>
                    <a:bodyPr/>
                    <a:lstStyle/>
                    <a:p>
                      <a:r>
                        <a:rPr lang="en-US"/>
                        <a:t>Status First Nation children</a:t>
                      </a:r>
                    </a:p>
                  </a:txBody>
                  <a:tcPr/>
                </a:tc>
                <a:tc>
                  <a:txBody>
                    <a:bodyPr/>
                    <a:lstStyle/>
                    <a:p>
                      <a:r>
                        <a:rPr lang="en-US"/>
                        <a:t>239,000</a:t>
                      </a:r>
                    </a:p>
                  </a:txBody>
                  <a:tcPr/>
                </a:tc>
                <a:tc>
                  <a:txBody>
                    <a:bodyPr/>
                    <a:lstStyle/>
                    <a:p>
                      <a:r>
                        <a:rPr lang="en-US"/>
                        <a:t>120,000</a:t>
                      </a:r>
                    </a:p>
                  </a:txBody>
                  <a:tcPr/>
                </a:tc>
                <a:tc>
                  <a:txBody>
                    <a:bodyPr/>
                    <a:lstStyle/>
                    <a:p>
                      <a:r>
                        <a:rPr lang="en-US"/>
                        <a:t>50%</a:t>
                      </a:r>
                    </a:p>
                  </a:txBody>
                  <a:tcPr/>
                </a:tc>
                <a:extLst>
                  <a:ext uri="{0D108BD9-81ED-4DB2-BD59-A6C34878D82A}">
                    <a16:rowId xmlns:a16="http://schemas.microsoft.com/office/drawing/2014/main" val="246929727"/>
                  </a:ext>
                </a:extLst>
              </a:tr>
              <a:tr h="299357">
                <a:tc>
                  <a:txBody>
                    <a:bodyPr/>
                    <a:lstStyle/>
                    <a:p>
                      <a:pPr lvl="0">
                        <a:buNone/>
                      </a:pPr>
                      <a:r>
                        <a:rPr lang="en-CA" sz="1350" u="none" strike="noStrike" noProof="0"/>
                        <a:t>Métis, Inuit, and Non-Status First Nation children</a:t>
                      </a:r>
                      <a:endParaRPr lang="en-US"/>
                    </a:p>
                  </a:txBody>
                  <a:tcPr/>
                </a:tc>
                <a:tc>
                  <a:txBody>
                    <a:bodyPr/>
                    <a:lstStyle/>
                    <a:p>
                      <a:pPr lvl="0">
                        <a:buNone/>
                      </a:pPr>
                      <a:r>
                        <a:rPr lang="en-US"/>
                        <a:t>186,000</a:t>
                      </a:r>
                    </a:p>
                  </a:txBody>
                  <a:tcPr/>
                </a:tc>
                <a:tc>
                  <a:txBody>
                    <a:bodyPr/>
                    <a:lstStyle/>
                    <a:p>
                      <a:pPr lvl="0">
                        <a:buNone/>
                      </a:pPr>
                      <a:r>
                        <a:rPr lang="en-US"/>
                        <a:t>51,000</a:t>
                      </a:r>
                    </a:p>
                  </a:txBody>
                  <a:tcPr/>
                </a:tc>
                <a:tc>
                  <a:txBody>
                    <a:bodyPr/>
                    <a:lstStyle/>
                    <a:p>
                      <a:pPr lvl="0">
                        <a:buNone/>
                      </a:pPr>
                      <a:r>
                        <a:rPr lang="en-US"/>
                        <a:t>27%</a:t>
                      </a:r>
                    </a:p>
                  </a:txBody>
                  <a:tcPr/>
                </a:tc>
                <a:extLst>
                  <a:ext uri="{0D108BD9-81ED-4DB2-BD59-A6C34878D82A}">
                    <a16:rowId xmlns:a16="http://schemas.microsoft.com/office/drawing/2014/main" val="1933724791"/>
                  </a:ext>
                </a:extLst>
              </a:tr>
              <a:tr h="317499">
                <a:tc>
                  <a:txBody>
                    <a:bodyPr/>
                    <a:lstStyle/>
                    <a:p>
                      <a:pPr lvl="0">
                        <a:buNone/>
                      </a:pPr>
                      <a:r>
                        <a:rPr lang="en-CA" sz="1350" u="none" strike="noStrike" noProof="0"/>
                        <a:t>All Non-Indigenous children</a:t>
                      </a:r>
                    </a:p>
                  </a:txBody>
                  <a:tcPr/>
                </a:tc>
                <a:tc>
                  <a:txBody>
                    <a:bodyPr/>
                    <a:lstStyle/>
                    <a:p>
                      <a:pPr lvl="0">
                        <a:buNone/>
                      </a:pPr>
                      <a:r>
                        <a:rPr lang="en-US"/>
                        <a:t>6,446,00</a:t>
                      </a:r>
                    </a:p>
                  </a:txBody>
                  <a:tcPr/>
                </a:tc>
                <a:tc>
                  <a:txBody>
                    <a:bodyPr/>
                    <a:lstStyle/>
                    <a:p>
                      <a:pPr lvl="0">
                        <a:buNone/>
                      </a:pPr>
                      <a:r>
                        <a:rPr lang="en-US"/>
                        <a:t>997,000</a:t>
                      </a:r>
                    </a:p>
                  </a:txBody>
                  <a:tcPr/>
                </a:tc>
                <a:tc>
                  <a:txBody>
                    <a:bodyPr/>
                    <a:lstStyle/>
                    <a:p>
                      <a:pPr lvl="0">
                        <a:buNone/>
                      </a:pPr>
                      <a:r>
                        <a:rPr lang="en-US"/>
                        <a:t>15%</a:t>
                      </a:r>
                    </a:p>
                  </a:txBody>
                  <a:tcPr/>
                </a:tc>
                <a:extLst>
                  <a:ext uri="{0D108BD9-81ED-4DB2-BD59-A6C34878D82A}">
                    <a16:rowId xmlns:a16="http://schemas.microsoft.com/office/drawing/2014/main" val="1108882626"/>
                  </a:ext>
                </a:extLst>
              </a:tr>
              <a:tr h="317499">
                <a:tc>
                  <a:txBody>
                    <a:bodyPr/>
                    <a:lstStyle/>
                    <a:p>
                      <a:pPr lvl="0">
                        <a:buNone/>
                      </a:pPr>
                      <a:r>
                        <a:rPr lang="en-CA" sz="1350" u="none" strike="noStrike" noProof="0"/>
                        <a:t>Immigrant/Refugee children</a:t>
                      </a:r>
                    </a:p>
                  </a:txBody>
                  <a:tcPr/>
                </a:tc>
                <a:tc>
                  <a:txBody>
                    <a:bodyPr/>
                    <a:lstStyle/>
                    <a:p>
                      <a:pPr lvl="0">
                        <a:buNone/>
                      </a:pPr>
                      <a:r>
                        <a:rPr lang="en-US"/>
                        <a:t>527,000</a:t>
                      </a:r>
                    </a:p>
                  </a:txBody>
                  <a:tcPr/>
                </a:tc>
                <a:tc>
                  <a:txBody>
                    <a:bodyPr/>
                    <a:lstStyle/>
                    <a:p>
                      <a:pPr lvl="0">
                        <a:buNone/>
                      </a:pPr>
                      <a:r>
                        <a:rPr lang="en-US"/>
                        <a:t>174,000</a:t>
                      </a:r>
                    </a:p>
                  </a:txBody>
                  <a:tcPr/>
                </a:tc>
                <a:tc>
                  <a:txBody>
                    <a:bodyPr/>
                    <a:lstStyle/>
                    <a:p>
                      <a:pPr lvl="0">
                        <a:buNone/>
                      </a:pPr>
                      <a:r>
                        <a:rPr lang="en-US"/>
                        <a:t>33%</a:t>
                      </a:r>
                    </a:p>
                  </a:txBody>
                  <a:tcPr/>
                </a:tc>
                <a:extLst>
                  <a:ext uri="{0D108BD9-81ED-4DB2-BD59-A6C34878D82A}">
                    <a16:rowId xmlns:a16="http://schemas.microsoft.com/office/drawing/2014/main" val="3954243757"/>
                  </a:ext>
                </a:extLst>
              </a:tr>
              <a:tr h="317499">
                <a:tc>
                  <a:txBody>
                    <a:bodyPr/>
                    <a:lstStyle/>
                    <a:p>
                      <a:pPr lvl="0">
                        <a:buNone/>
                      </a:pPr>
                      <a:r>
                        <a:rPr lang="en-CA" sz="1350" u="none" strike="noStrike" noProof="0"/>
                        <a:t>Racialized children</a:t>
                      </a:r>
                    </a:p>
                  </a:txBody>
                  <a:tcPr/>
                </a:tc>
                <a:tc>
                  <a:txBody>
                    <a:bodyPr/>
                    <a:lstStyle/>
                    <a:p>
                      <a:pPr lvl="0">
                        <a:buNone/>
                      </a:pPr>
                      <a:r>
                        <a:rPr lang="en-US"/>
                        <a:t>993,000</a:t>
                      </a:r>
                    </a:p>
                  </a:txBody>
                  <a:tcPr/>
                </a:tc>
                <a:tc>
                  <a:txBody>
                    <a:bodyPr/>
                    <a:lstStyle/>
                    <a:p>
                      <a:pPr lvl="0">
                        <a:buNone/>
                      </a:pPr>
                      <a:r>
                        <a:rPr lang="en-US"/>
                        <a:t>214,000</a:t>
                      </a:r>
                    </a:p>
                  </a:txBody>
                  <a:tcPr/>
                </a:tc>
                <a:tc>
                  <a:txBody>
                    <a:bodyPr/>
                    <a:lstStyle/>
                    <a:p>
                      <a:pPr lvl="0">
                        <a:buNone/>
                      </a:pPr>
                      <a:r>
                        <a:rPr lang="en-US"/>
                        <a:t>22%</a:t>
                      </a:r>
                    </a:p>
                  </a:txBody>
                  <a:tcPr/>
                </a:tc>
                <a:extLst>
                  <a:ext uri="{0D108BD9-81ED-4DB2-BD59-A6C34878D82A}">
                    <a16:rowId xmlns:a16="http://schemas.microsoft.com/office/drawing/2014/main" val="3101314115"/>
                  </a:ext>
                </a:extLst>
              </a:tr>
              <a:tr h="362857">
                <a:tc>
                  <a:txBody>
                    <a:bodyPr/>
                    <a:lstStyle/>
                    <a:p>
                      <a:pPr lvl="0">
                        <a:buNone/>
                      </a:pPr>
                      <a:r>
                        <a:rPr lang="en-CA" sz="1350" u="none" strike="noStrike" noProof="0"/>
                        <a:t>Non-racialized &amp; Non-Immigrant children</a:t>
                      </a:r>
                    </a:p>
                  </a:txBody>
                  <a:tcPr/>
                </a:tc>
                <a:tc>
                  <a:txBody>
                    <a:bodyPr/>
                    <a:lstStyle/>
                    <a:p>
                      <a:pPr lvl="0">
                        <a:buNone/>
                      </a:pPr>
                      <a:r>
                        <a:rPr lang="en-US"/>
                        <a:t>4,900,000</a:t>
                      </a:r>
                    </a:p>
                  </a:txBody>
                  <a:tcPr/>
                </a:tc>
                <a:tc>
                  <a:txBody>
                    <a:bodyPr/>
                    <a:lstStyle/>
                    <a:p>
                      <a:pPr lvl="0">
                        <a:buNone/>
                      </a:pPr>
                      <a:r>
                        <a:rPr lang="en-US"/>
                        <a:t>611,000</a:t>
                      </a:r>
                    </a:p>
                  </a:txBody>
                  <a:tcPr/>
                </a:tc>
                <a:tc>
                  <a:txBody>
                    <a:bodyPr/>
                    <a:lstStyle/>
                    <a:p>
                      <a:pPr lvl="0">
                        <a:buNone/>
                      </a:pPr>
                      <a:r>
                        <a:rPr lang="en-US"/>
                        <a:t>12%</a:t>
                      </a:r>
                    </a:p>
                  </a:txBody>
                  <a:tcPr/>
                </a:tc>
                <a:extLst>
                  <a:ext uri="{0D108BD9-81ED-4DB2-BD59-A6C34878D82A}">
                    <a16:rowId xmlns:a16="http://schemas.microsoft.com/office/drawing/2014/main" val="2137521490"/>
                  </a:ext>
                </a:extLst>
              </a:tr>
            </a:tbl>
          </a:graphicData>
        </a:graphic>
      </p:graphicFrame>
    </p:spTree>
    <p:extLst>
      <p:ext uri="{BB962C8B-B14F-4D97-AF65-F5344CB8AC3E}">
        <p14:creationId xmlns:p14="http://schemas.microsoft.com/office/powerpoint/2010/main" val="3605858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BC64-0520-4F74-A325-7E4DFC57838E}"/>
              </a:ext>
            </a:extLst>
          </p:cNvPr>
          <p:cNvSpPr>
            <a:spLocks noGrp="1"/>
          </p:cNvSpPr>
          <p:nvPr>
            <p:ph type="title"/>
          </p:nvPr>
        </p:nvSpPr>
        <p:spPr/>
        <p:txBody>
          <a:bodyPr/>
          <a:lstStyle/>
          <a:p>
            <a:r>
              <a:rPr lang="en-US">
                <a:latin typeface="Helvetica Neue"/>
              </a:rPr>
              <a:t>POET Training Tool</a:t>
            </a:r>
            <a:endParaRPr lang="en-US"/>
          </a:p>
        </p:txBody>
      </p:sp>
      <p:sp>
        <p:nvSpPr>
          <p:cNvPr id="3" name="Subtitle 2">
            <a:extLst>
              <a:ext uri="{FF2B5EF4-FFF2-40B4-BE49-F238E27FC236}">
                <a16:creationId xmlns:a16="http://schemas.microsoft.com/office/drawing/2014/main" id="{72AB27B0-C62A-4A0C-BEF0-78F4BC3C24C1}"/>
              </a:ext>
            </a:extLst>
          </p:cNvPr>
          <p:cNvSpPr>
            <a:spLocks noGrp="1"/>
          </p:cNvSpPr>
          <p:nvPr>
            <p:ph idx="1"/>
          </p:nvPr>
        </p:nvSpPr>
        <p:spPr>
          <a:xfrm>
            <a:off x="3975340" y="1341996"/>
            <a:ext cx="4966232" cy="2267723"/>
          </a:xfrm>
        </p:spPr>
        <p:txBody>
          <a:bodyPr vert="horz" lIns="91440" tIns="45720" rIns="91440" bIns="45720" rtlCol="0" anchor="t">
            <a:normAutofit/>
          </a:bodyPr>
          <a:lstStyle/>
          <a:p>
            <a:r>
              <a:rPr lang="en-US" sz="2400">
                <a:latin typeface="Helvetica Neue"/>
              </a:rPr>
              <a:t>When to describe images</a:t>
            </a:r>
            <a:endParaRPr lang="en-US" sz="2400"/>
          </a:p>
          <a:p>
            <a:r>
              <a:rPr lang="en-US" sz="2400">
                <a:latin typeface="Helvetica Neue"/>
              </a:rPr>
              <a:t>How to describe images</a:t>
            </a:r>
            <a:endParaRPr lang="en-US" sz="2400"/>
          </a:p>
          <a:p>
            <a:r>
              <a:rPr lang="en-US" sz="2400">
                <a:latin typeface="Helvetica Neue"/>
              </a:rPr>
              <a:t>Practice describing images</a:t>
            </a:r>
            <a:endParaRPr lang="en-US" sz="2400"/>
          </a:p>
          <a:p>
            <a:endParaRPr lang="en-US" sz="2400"/>
          </a:p>
          <a:p>
            <a:pPr marL="0" indent="0">
              <a:buNone/>
            </a:pPr>
            <a:r>
              <a:rPr lang="en-US" sz="2400">
                <a:latin typeface="Helvetica Neue"/>
              </a:rPr>
              <a:t>Lots of examples.</a:t>
            </a:r>
            <a:endParaRPr lang="en-US" sz="2400"/>
          </a:p>
        </p:txBody>
      </p:sp>
      <p:sp>
        <p:nvSpPr>
          <p:cNvPr id="4" name="Text Placeholder 3">
            <a:extLst>
              <a:ext uri="{FF2B5EF4-FFF2-40B4-BE49-F238E27FC236}">
                <a16:creationId xmlns:a16="http://schemas.microsoft.com/office/drawing/2014/main" id="{1EF5E2EC-D3E1-40B4-8962-C767CD8D2FD6}"/>
              </a:ext>
            </a:extLst>
          </p:cNvPr>
          <p:cNvSpPr>
            <a:spLocks noGrp="1"/>
          </p:cNvSpPr>
          <p:nvPr>
            <p:ph type="body" sz="quarter" idx="10"/>
          </p:nvPr>
        </p:nvSpPr>
        <p:spPr/>
        <p:txBody>
          <a:bodyPr vert="horz" lIns="91440" tIns="45720" rIns="91440" bIns="45720" rtlCol="0" anchor="t">
            <a:normAutofit/>
          </a:bodyPr>
          <a:lstStyle/>
          <a:p>
            <a:pPr marL="0" indent="0" algn="ctr">
              <a:buNone/>
            </a:pPr>
            <a:endParaRPr lang="en-US" sz="2400">
              <a:latin typeface="Helvetica Neue"/>
            </a:endParaRPr>
          </a:p>
          <a:p>
            <a:pPr marL="0" indent="0" algn="ctr">
              <a:buNone/>
            </a:pPr>
            <a:endParaRPr lang="en-US" sz="2400">
              <a:latin typeface="Helvetica Neue"/>
            </a:endParaRPr>
          </a:p>
          <a:p>
            <a:pPr marL="0" indent="0" algn="ctr">
              <a:buNone/>
            </a:pPr>
            <a:r>
              <a:rPr lang="en-US" sz="2400">
                <a:latin typeface="Helvetica Neue"/>
              </a:rPr>
              <a:t>poet.diagramcenter.org/</a:t>
            </a:r>
            <a:endParaRPr lang="en-US" sz="2400"/>
          </a:p>
        </p:txBody>
      </p:sp>
    </p:spTree>
    <p:extLst>
      <p:ext uri="{BB962C8B-B14F-4D97-AF65-F5344CB8AC3E}">
        <p14:creationId xmlns:p14="http://schemas.microsoft.com/office/powerpoint/2010/main" val="3901428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A037-C93E-498B-9C1F-95863AFBE910}"/>
              </a:ext>
            </a:extLst>
          </p:cNvPr>
          <p:cNvSpPr>
            <a:spLocks noGrp="1"/>
          </p:cNvSpPr>
          <p:nvPr>
            <p:ph type="title"/>
          </p:nvPr>
        </p:nvSpPr>
        <p:spPr/>
        <p:txBody>
          <a:bodyPr/>
          <a:lstStyle/>
          <a:p>
            <a:r>
              <a:rPr lang="en-US" dirty="0">
                <a:latin typeface="Helvetica Neue"/>
              </a:rPr>
              <a:t>Session Recap</a:t>
            </a:r>
            <a:endParaRPr lang="en-US" dirty="0"/>
          </a:p>
        </p:txBody>
      </p:sp>
      <p:sp>
        <p:nvSpPr>
          <p:cNvPr id="3" name="Content Placeholder 2">
            <a:extLst>
              <a:ext uri="{FF2B5EF4-FFF2-40B4-BE49-F238E27FC236}">
                <a16:creationId xmlns:a16="http://schemas.microsoft.com/office/drawing/2014/main" id="{27048EFC-A474-45B1-986E-8A50AB47D47B}"/>
              </a:ext>
            </a:extLst>
          </p:cNvPr>
          <p:cNvSpPr>
            <a:spLocks noGrp="1"/>
          </p:cNvSpPr>
          <p:nvPr>
            <p:ph idx="1"/>
          </p:nvPr>
        </p:nvSpPr>
        <p:spPr/>
        <p:txBody>
          <a:bodyPr vert="horz" lIns="91440" tIns="45720" rIns="91440" bIns="45720" rtlCol="0" anchor="t">
            <a:normAutofit/>
          </a:bodyPr>
          <a:lstStyle/>
          <a:p>
            <a:r>
              <a:rPr lang="en-US" dirty="0">
                <a:latin typeface="Helvetica Neue"/>
              </a:rPr>
              <a:t>Social model of disability</a:t>
            </a:r>
            <a:endParaRPr lang="en-US" dirty="0"/>
          </a:p>
          <a:p>
            <a:r>
              <a:rPr lang="en-US" dirty="0">
                <a:latin typeface="Helvetica Neue"/>
              </a:rPr>
              <a:t>Universal design for learning (UDL)</a:t>
            </a:r>
            <a:endParaRPr lang="en-US" dirty="0"/>
          </a:p>
          <a:p>
            <a:r>
              <a:rPr lang="en-US" dirty="0">
                <a:latin typeface="Helvetica Neue"/>
              </a:rPr>
              <a:t>Principle of Multiple Means of Representation</a:t>
            </a:r>
            <a:endParaRPr lang="en-US" dirty="0"/>
          </a:p>
          <a:p>
            <a:pPr lvl="1"/>
            <a:r>
              <a:rPr lang="en-US" dirty="0">
                <a:latin typeface="Helvetica Neue"/>
              </a:rPr>
              <a:t>Perception</a:t>
            </a:r>
            <a:endParaRPr lang="en-US" dirty="0"/>
          </a:p>
          <a:p>
            <a:pPr lvl="1"/>
            <a:r>
              <a:rPr lang="en-US" dirty="0">
                <a:latin typeface="Helvetica Neue"/>
              </a:rPr>
              <a:t>Language and Symbols</a:t>
            </a:r>
            <a:endParaRPr lang="en-US" dirty="0"/>
          </a:p>
          <a:p>
            <a:pPr lvl="1"/>
            <a:r>
              <a:rPr lang="en-US" dirty="0">
                <a:latin typeface="Helvetica Neue"/>
              </a:rPr>
              <a:t>Comprehension</a:t>
            </a:r>
          </a:p>
          <a:p>
            <a:r>
              <a:rPr lang="en-US" dirty="0">
                <a:latin typeface="Helvetica Neue"/>
              </a:rPr>
              <a:t>Image descriptions</a:t>
            </a:r>
          </a:p>
        </p:txBody>
      </p:sp>
    </p:spTree>
    <p:extLst>
      <p:ext uri="{BB962C8B-B14F-4D97-AF65-F5344CB8AC3E}">
        <p14:creationId xmlns:p14="http://schemas.microsoft.com/office/powerpoint/2010/main" val="4293895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2B06-7C40-913E-E03D-48CFE8A88A1F}"/>
              </a:ext>
            </a:extLst>
          </p:cNvPr>
          <p:cNvSpPr>
            <a:spLocks noGrp="1"/>
          </p:cNvSpPr>
          <p:nvPr>
            <p:ph type="title"/>
          </p:nvPr>
        </p:nvSpPr>
        <p:spPr/>
        <p:txBody>
          <a:bodyPr/>
          <a:lstStyle/>
          <a:p>
            <a:r>
              <a:rPr lang="en-US" b="1">
                <a:cs typeface="Calibri Light"/>
              </a:rPr>
              <a:t>OER Production Series Webinars</a:t>
            </a:r>
          </a:p>
        </p:txBody>
      </p:sp>
      <p:sp>
        <p:nvSpPr>
          <p:cNvPr id="3" name="Content Placeholder 2">
            <a:extLst>
              <a:ext uri="{FF2B5EF4-FFF2-40B4-BE49-F238E27FC236}">
                <a16:creationId xmlns:a16="http://schemas.microsoft.com/office/drawing/2014/main" id="{743F06B4-394C-9078-3C4E-56573D523BCB}"/>
              </a:ext>
            </a:extLst>
          </p:cNvPr>
          <p:cNvSpPr>
            <a:spLocks noGrp="1"/>
          </p:cNvSpPr>
          <p:nvPr>
            <p:ph idx="1"/>
          </p:nvPr>
        </p:nvSpPr>
        <p:spPr/>
        <p:txBody>
          <a:bodyPr vert="horz" lIns="91440" tIns="45720" rIns="91440" bIns="45720" rtlCol="0" anchor="t">
            <a:normAutofit/>
          </a:bodyPr>
          <a:lstStyle/>
          <a:p>
            <a:r>
              <a:rPr lang="en-US" dirty="0">
                <a:latin typeface="Helvetica Neue"/>
                <a:cs typeface="Calibri"/>
              </a:rPr>
              <a:t>Find, Use, and Share OER</a:t>
            </a:r>
          </a:p>
          <a:p>
            <a:r>
              <a:rPr lang="en-US" dirty="0">
                <a:latin typeface="Helvetica Neue"/>
                <a:cs typeface="Calibri"/>
              </a:rPr>
              <a:t>Introduction to Pressbooks</a:t>
            </a:r>
          </a:p>
          <a:p>
            <a:r>
              <a:rPr lang="en-US" dirty="0">
                <a:latin typeface="Helvetica Neue"/>
                <a:cs typeface="Calibri"/>
              </a:rPr>
              <a:t>Technical Accessibility</a:t>
            </a:r>
          </a:p>
          <a:p>
            <a:r>
              <a:rPr lang="en-CA" dirty="0">
                <a:latin typeface="Helvetica Neue"/>
                <a:ea typeface="+mn-lt"/>
                <a:cs typeface="+mn-lt"/>
              </a:rPr>
              <a:t>Applying UDL to </a:t>
            </a:r>
            <a:r>
              <a:rPr lang="en-US" dirty="0">
                <a:latin typeface="Helvetica Neue"/>
                <a:ea typeface="+mn-lt"/>
                <a:cs typeface="+mn-lt"/>
              </a:rPr>
              <a:t>OER</a:t>
            </a:r>
            <a:endParaRPr lang="en-US" dirty="0">
              <a:latin typeface="Helvetica Neue"/>
              <a:cs typeface="Calibri"/>
            </a:endParaRPr>
          </a:p>
          <a:p>
            <a:r>
              <a:rPr lang="en-US" dirty="0">
                <a:latin typeface="Helvetica Neue"/>
                <a:cs typeface="Calibri"/>
              </a:rPr>
              <a:t>Advanced Pressbooks</a:t>
            </a:r>
          </a:p>
          <a:p>
            <a:endParaRPr lang="en-US" dirty="0">
              <a:cs typeface="Calibri"/>
            </a:endParaRPr>
          </a:p>
          <a:p>
            <a:pPr marL="0" indent="0">
              <a:buNone/>
            </a:pPr>
            <a:r>
              <a:rPr lang="en-US" dirty="0">
                <a:latin typeface="Helvetica Neue"/>
                <a:cs typeface="Calibri"/>
              </a:rPr>
              <a:t>Recordings at </a:t>
            </a:r>
            <a:r>
              <a:rPr lang="en-US" dirty="0">
                <a:latin typeface="Helvetica Neue"/>
                <a:ea typeface="+mn-lt"/>
                <a:cs typeface="+mn-lt"/>
                <a:hlinkClick r:id="rId3"/>
              </a:rPr>
              <a:t>https://bccampus.ca/events/</a:t>
            </a:r>
            <a:r>
              <a:rPr lang="en-US" dirty="0">
                <a:latin typeface="Helvetica Neue"/>
                <a:ea typeface="+mn-lt"/>
                <a:cs typeface="+mn-lt"/>
              </a:rPr>
              <a:t> </a:t>
            </a:r>
            <a:endParaRPr lang="en-US" dirty="0">
              <a:latin typeface="Helvetica Neue"/>
              <a:cs typeface="Calibri"/>
            </a:endParaRPr>
          </a:p>
        </p:txBody>
      </p:sp>
    </p:spTree>
    <p:extLst>
      <p:ext uri="{BB962C8B-B14F-4D97-AF65-F5344CB8AC3E}">
        <p14:creationId xmlns:p14="http://schemas.microsoft.com/office/powerpoint/2010/main" val="1958299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3DD0D-3B52-41E3-9BD5-8325226AA44A}"/>
              </a:ext>
            </a:extLst>
          </p:cNvPr>
          <p:cNvSpPr>
            <a:spLocks noGrp="1"/>
          </p:cNvSpPr>
          <p:nvPr>
            <p:ph type="ctrTitle"/>
          </p:nvPr>
        </p:nvSpPr>
        <p:spPr>
          <a:xfrm>
            <a:off x="398173" y="757129"/>
            <a:ext cx="4791893" cy="2121538"/>
          </a:xfrm>
        </p:spPr>
        <p:txBody>
          <a:bodyPr/>
          <a:lstStyle/>
          <a:p>
            <a:pPr algn="ctr"/>
            <a:r>
              <a:rPr lang="en-CA"/>
              <a:t>Questions?</a:t>
            </a:r>
            <a:endParaRPr lang="en-US"/>
          </a:p>
        </p:txBody>
      </p:sp>
      <p:sp>
        <p:nvSpPr>
          <p:cNvPr id="2" name="TextBox 1">
            <a:extLst>
              <a:ext uri="{FF2B5EF4-FFF2-40B4-BE49-F238E27FC236}">
                <a16:creationId xmlns:a16="http://schemas.microsoft.com/office/drawing/2014/main" id="{AF613B0E-C564-4460-A88D-67FA0810EEF5}"/>
              </a:ext>
            </a:extLst>
          </p:cNvPr>
          <p:cNvSpPr txBox="1"/>
          <p:nvPr/>
        </p:nvSpPr>
        <p:spPr>
          <a:xfrm>
            <a:off x="1352925" y="3555242"/>
            <a:ext cx="7462043" cy="461665"/>
          </a:xfrm>
          <a:prstGeom prst="rect">
            <a:avLst/>
          </a:prstGeom>
          <a:noFill/>
        </p:spPr>
        <p:txBody>
          <a:bodyPr wrap="none" rtlCol="0">
            <a:spAutoFit/>
          </a:bodyPr>
          <a:lstStyle/>
          <a:p>
            <a:r>
              <a:rPr lang="en-US" sz="2400"/>
              <a:t>Download slides and list of links: bit.ly/</a:t>
            </a:r>
            <a:r>
              <a:rPr lang="en-US" sz="2400" err="1"/>
              <a:t>beyondaccessibility</a:t>
            </a:r>
            <a:endParaRPr lang="en-CA" sz="2400"/>
          </a:p>
        </p:txBody>
      </p:sp>
    </p:spTree>
    <p:extLst>
      <p:ext uri="{BB962C8B-B14F-4D97-AF65-F5344CB8AC3E}">
        <p14:creationId xmlns:p14="http://schemas.microsoft.com/office/powerpoint/2010/main" val="3907407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2A86-858B-40B7-9C57-908B4ECF6860}"/>
              </a:ext>
            </a:extLst>
          </p:cNvPr>
          <p:cNvSpPr>
            <a:spLocks noGrp="1"/>
          </p:cNvSpPr>
          <p:nvPr>
            <p:ph type="title"/>
          </p:nvPr>
        </p:nvSpPr>
        <p:spPr/>
        <p:txBody>
          <a:bodyPr>
            <a:normAutofit/>
          </a:bodyPr>
          <a:lstStyle/>
          <a:p>
            <a:r>
              <a:rPr lang="en-CA" sz="2800">
                <a:latin typeface="Helvetica Neue"/>
              </a:rPr>
              <a:t>Medical Model </a:t>
            </a:r>
            <a:br>
              <a:rPr lang="en-CA" sz="2800">
                <a:latin typeface="Helvetica Neue"/>
              </a:rPr>
            </a:br>
            <a:r>
              <a:rPr lang="en-CA" sz="2800">
                <a:latin typeface="Helvetica Neue"/>
              </a:rPr>
              <a:t>vs. </a:t>
            </a:r>
            <a:br>
              <a:rPr lang="en-CA" sz="2800">
                <a:latin typeface="Helvetica Neue"/>
              </a:rPr>
            </a:br>
            <a:r>
              <a:rPr lang="en-CA" sz="2800">
                <a:latin typeface="Helvetica Neue"/>
              </a:rPr>
              <a:t>Social Model </a:t>
            </a:r>
            <a:br>
              <a:rPr lang="en-CA" sz="2800">
                <a:latin typeface="Helvetica Neue"/>
              </a:rPr>
            </a:br>
            <a:r>
              <a:rPr lang="en-CA" sz="2800">
                <a:latin typeface="Helvetica Neue"/>
              </a:rPr>
              <a:t>of Disability</a:t>
            </a:r>
          </a:p>
        </p:txBody>
      </p:sp>
      <p:sp>
        <p:nvSpPr>
          <p:cNvPr id="3" name="Content Placeholder 2">
            <a:extLst>
              <a:ext uri="{FF2B5EF4-FFF2-40B4-BE49-F238E27FC236}">
                <a16:creationId xmlns:a16="http://schemas.microsoft.com/office/drawing/2014/main" id="{8DCD7A7E-D1AE-4782-A1CE-413B34B72D0C}"/>
              </a:ext>
            </a:extLst>
          </p:cNvPr>
          <p:cNvSpPr>
            <a:spLocks noGrp="1"/>
          </p:cNvSpPr>
          <p:nvPr>
            <p:ph idx="1"/>
          </p:nvPr>
        </p:nvSpPr>
        <p:spPr>
          <a:xfrm>
            <a:off x="2887889" y="348246"/>
            <a:ext cx="6059331" cy="2077933"/>
          </a:xfrm>
        </p:spPr>
        <p:txBody>
          <a:bodyPr vert="horz" lIns="91440" tIns="45720" rIns="91440" bIns="45720" rtlCol="0" anchor="t">
            <a:normAutofit/>
          </a:bodyPr>
          <a:lstStyle/>
          <a:p>
            <a:pPr marL="0" indent="0">
              <a:spcAft>
                <a:spcPts val="300"/>
              </a:spcAft>
              <a:buNone/>
            </a:pPr>
            <a:r>
              <a:rPr lang="en-US" sz="2400" b="1">
                <a:latin typeface="Helvetica Neue"/>
              </a:rPr>
              <a:t>Medical Model:</a:t>
            </a:r>
            <a:endParaRPr lang="en-US"/>
          </a:p>
          <a:p>
            <a:pPr marL="0" indent="0">
              <a:spcAft>
                <a:spcPts val="300"/>
              </a:spcAft>
              <a:buNone/>
            </a:pPr>
            <a:r>
              <a:rPr lang="en-US" sz="2400">
                <a:latin typeface="Helvetica Neue"/>
              </a:rPr>
              <a:t>"Disability as an individual problem, affliction, or deficit that needs a cure or accommodation."</a:t>
            </a:r>
            <a:endParaRPr lang="en-US" sz="2400"/>
          </a:p>
          <a:p>
            <a:pPr marL="0" indent="0">
              <a:buNone/>
            </a:pPr>
            <a:endParaRPr lang="en-US" sz="2400">
              <a:latin typeface="Helvetica Neue"/>
            </a:endParaRPr>
          </a:p>
        </p:txBody>
      </p:sp>
      <p:sp>
        <p:nvSpPr>
          <p:cNvPr id="5" name="Content Placeholder 4">
            <a:extLst>
              <a:ext uri="{FF2B5EF4-FFF2-40B4-BE49-F238E27FC236}">
                <a16:creationId xmlns:a16="http://schemas.microsoft.com/office/drawing/2014/main" id="{6E1D2653-7BEB-4273-BC0C-5678EFB47555}"/>
              </a:ext>
            </a:extLst>
          </p:cNvPr>
          <p:cNvSpPr>
            <a:spLocks noGrp="1"/>
          </p:cNvSpPr>
          <p:nvPr>
            <p:ph idx="10"/>
          </p:nvPr>
        </p:nvSpPr>
        <p:spPr>
          <a:xfrm>
            <a:off x="2887889" y="2306030"/>
            <a:ext cx="6059331" cy="2077933"/>
          </a:xfrm>
        </p:spPr>
        <p:txBody>
          <a:bodyPr vert="horz" lIns="91440" tIns="45720" rIns="91440" bIns="45720" rtlCol="0" anchor="t">
            <a:noAutofit/>
          </a:bodyPr>
          <a:lstStyle/>
          <a:p>
            <a:pPr marL="0" indent="0">
              <a:spcAft>
                <a:spcPts val="300"/>
              </a:spcAft>
              <a:buNone/>
            </a:pPr>
            <a:r>
              <a:rPr lang="en-US" sz="2400" b="1">
                <a:latin typeface="Helvetica Neue"/>
              </a:rPr>
              <a:t>Social Model:</a:t>
            </a:r>
            <a:endParaRPr lang="en-US"/>
          </a:p>
          <a:p>
            <a:pPr marL="0" indent="0">
              <a:spcAft>
                <a:spcPts val="300"/>
              </a:spcAft>
              <a:buNone/>
            </a:pPr>
            <a:r>
              <a:rPr lang="en-US" sz="2400">
                <a:latin typeface="Helvetica Neue"/>
              </a:rPr>
              <a:t>Disability as a spectrum that can affect different people in different ways depending on their context, environment, and the tools they have access to, and is a product of history and culture.</a:t>
            </a:r>
            <a:endParaRPr lang="en-US" sz="2400"/>
          </a:p>
        </p:txBody>
      </p:sp>
    </p:spTree>
    <p:extLst>
      <p:ext uri="{BB962C8B-B14F-4D97-AF65-F5344CB8AC3E}">
        <p14:creationId xmlns:p14="http://schemas.microsoft.com/office/powerpoint/2010/main" val="269942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2A86-858B-40B7-9C57-908B4ECF6860}"/>
              </a:ext>
            </a:extLst>
          </p:cNvPr>
          <p:cNvSpPr>
            <a:spLocks noGrp="1"/>
          </p:cNvSpPr>
          <p:nvPr>
            <p:ph type="title"/>
          </p:nvPr>
        </p:nvSpPr>
        <p:spPr/>
        <p:txBody>
          <a:bodyPr>
            <a:normAutofit/>
          </a:bodyPr>
          <a:lstStyle/>
          <a:p>
            <a:r>
              <a:rPr lang="en-CA" sz="2800" dirty="0">
                <a:latin typeface="Helvetica Neue"/>
              </a:rPr>
              <a:t>What is the result of these different models?</a:t>
            </a:r>
          </a:p>
        </p:txBody>
      </p:sp>
      <p:sp>
        <p:nvSpPr>
          <p:cNvPr id="3" name="Content Placeholder 2">
            <a:extLst>
              <a:ext uri="{FF2B5EF4-FFF2-40B4-BE49-F238E27FC236}">
                <a16:creationId xmlns:a16="http://schemas.microsoft.com/office/drawing/2014/main" id="{8DCD7A7E-D1AE-4782-A1CE-413B34B72D0C}"/>
              </a:ext>
            </a:extLst>
          </p:cNvPr>
          <p:cNvSpPr>
            <a:spLocks noGrp="1"/>
          </p:cNvSpPr>
          <p:nvPr>
            <p:ph idx="1"/>
          </p:nvPr>
        </p:nvSpPr>
        <p:spPr>
          <a:xfrm>
            <a:off x="2812408" y="57104"/>
            <a:ext cx="6264208" cy="2509253"/>
          </a:xfrm>
        </p:spPr>
        <p:txBody>
          <a:bodyPr vert="horz" lIns="91440" tIns="45720" rIns="91440" bIns="45720" rtlCol="0" anchor="t">
            <a:normAutofit/>
          </a:bodyPr>
          <a:lstStyle/>
          <a:p>
            <a:pPr marL="0" indent="0">
              <a:spcAft>
                <a:spcPts val="300"/>
              </a:spcAft>
              <a:buNone/>
            </a:pPr>
            <a:r>
              <a:rPr lang="en-US" sz="2400" b="1" dirty="0">
                <a:latin typeface="Helvetica Neue"/>
              </a:rPr>
              <a:t>Medical Model:</a:t>
            </a:r>
            <a:endParaRPr lang="en-US" dirty="0"/>
          </a:p>
          <a:p>
            <a:pPr marL="342900" indent="-342900">
              <a:spcBef>
                <a:spcPts val="700"/>
              </a:spcBef>
            </a:pPr>
            <a:r>
              <a:rPr lang="en-US" sz="2400" dirty="0">
                <a:latin typeface="Helvetica Neue"/>
              </a:rPr>
              <a:t>Student must request accommodations</a:t>
            </a:r>
            <a:endParaRPr lang="en-US" dirty="0"/>
          </a:p>
          <a:p>
            <a:pPr marL="342900" indent="-342900">
              <a:spcBef>
                <a:spcPts val="700"/>
              </a:spcBef>
            </a:pPr>
            <a:r>
              <a:rPr lang="en-US" sz="2400" dirty="0">
                <a:latin typeface="Helvetica Neue"/>
              </a:rPr>
              <a:t>Instructor does not make permanent changes to their teaching</a:t>
            </a:r>
            <a:endParaRPr lang="en-US" dirty="0"/>
          </a:p>
          <a:p>
            <a:pPr marL="342900" indent="-342900">
              <a:spcBef>
                <a:spcPts val="700"/>
              </a:spcBef>
            </a:pPr>
            <a:r>
              <a:rPr lang="en-US" sz="2400" dirty="0">
                <a:latin typeface="Helvetica Neue"/>
              </a:rPr>
              <a:t>Only the student who made the request receives the accommodation</a:t>
            </a:r>
            <a:endParaRPr lang="en-US" dirty="0"/>
          </a:p>
          <a:p>
            <a:pPr marL="0" indent="0">
              <a:buNone/>
            </a:pPr>
            <a:endParaRPr lang="en-US" sz="2400">
              <a:latin typeface="Helvetica Neue"/>
            </a:endParaRPr>
          </a:p>
        </p:txBody>
      </p:sp>
      <p:sp>
        <p:nvSpPr>
          <p:cNvPr id="5" name="Content Placeholder 4">
            <a:extLst>
              <a:ext uri="{FF2B5EF4-FFF2-40B4-BE49-F238E27FC236}">
                <a16:creationId xmlns:a16="http://schemas.microsoft.com/office/drawing/2014/main" id="{6E1D2653-7BEB-4273-BC0C-5678EFB47555}"/>
              </a:ext>
            </a:extLst>
          </p:cNvPr>
          <p:cNvSpPr>
            <a:spLocks noGrp="1"/>
          </p:cNvSpPr>
          <p:nvPr>
            <p:ph idx="10"/>
          </p:nvPr>
        </p:nvSpPr>
        <p:spPr>
          <a:xfrm>
            <a:off x="2812408" y="2575606"/>
            <a:ext cx="6210293" cy="2077933"/>
          </a:xfrm>
        </p:spPr>
        <p:txBody>
          <a:bodyPr vert="horz" lIns="91440" tIns="45720" rIns="91440" bIns="45720" rtlCol="0" anchor="t">
            <a:noAutofit/>
          </a:bodyPr>
          <a:lstStyle/>
          <a:p>
            <a:pPr marL="0" indent="0">
              <a:spcAft>
                <a:spcPts val="300"/>
              </a:spcAft>
              <a:buNone/>
            </a:pPr>
            <a:r>
              <a:rPr lang="en-US" sz="2400" b="1" dirty="0">
                <a:latin typeface="Helvetica Neue"/>
              </a:rPr>
              <a:t>Social Model:</a:t>
            </a:r>
            <a:endParaRPr lang="en-US" dirty="0"/>
          </a:p>
          <a:p>
            <a:pPr marL="342900" indent="-342900">
              <a:spcBef>
                <a:spcPts val="700"/>
              </a:spcBef>
            </a:pPr>
            <a:r>
              <a:rPr lang="en-US" sz="2400" dirty="0">
                <a:latin typeface="Helvetica Neue"/>
              </a:rPr>
              <a:t>The designer works to reduce/eliminate barriers from the beginning</a:t>
            </a:r>
            <a:endParaRPr lang="en-US" sz="2400" dirty="0"/>
          </a:p>
          <a:p>
            <a:pPr marL="342900" indent="-342900">
              <a:spcBef>
                <a:spcPts val="700"/>
              </a:spcBef>
            </a:pPr>
            <a:r>
              <a:rPr lang="en-US" sz="2400" dirty="0">
                <a:latin typeface="Helvetica Neue"/>
              </a:rPr>
              <a:t>Assumption that students are diverse and have a variety of access needs and preferences</a:t>
            </a:r>
            <a:endParaRPr lang="en-US" sz="2400"/>
          </a:p>
        </p:txBody>
      </p:sp>
    </p:spTree>
    <p:extLst>
      <p:ext uri="{BB962C8B-B14F-4D97-AF65-F5344CB8AC3E}">
        <p14:creationId xmlns:p14="http://schemas.microsoft.com/office/powerpoint/2010/main" val="93612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4B3C-05C5-09E2-4D06-F0CB6AF294B9}"/>
              </a:ext>
            </a:extLst>
          </p:cNvPr>
          <p:cNvSpPr>
            <a:spLocks noGrp="1"/>
          </p:cNvSpPr>
          <p:nvPr>
            <p:ph type="title"/>
          </p:nvPr>
        </p:nvSpPr>
        <p:spPr>
          <a:solidFill>
            <a:srgbClr val="39213F"/>
          </a:solidFill>
        </p:spPr>
        <p:txBody>
          <a:bodyPr/>
          <a:lstStyle/>
          <a:p>
            <a:r>
              <a:rPr lang="en-US" dirty="0">
                <a:latin typeface="Helvetica Neue"/>
              </a:rPr>
              <a:t>What is "accessibility"</a:t>
            </a:r>
            <a:endParaRPr lang="en-US" dirty="0"/>
          </a:p>
        </p:txBody>
      </p:sp>
      <p:sp>
        <p:nvSpPr>
          <p:cNvPr id="3" name="Content Placeholder 2">
            <a:extLst>
              <a:ext uri="{FF2B5EF4-FFF2-40B4-BE49-F238E27FC236}">
                <a16:creationId xmlns:a16="http://schemas.microsoft.com/office/drawing/2014/main" id="{D83B6428-02D9-1560-EA7B-471FFD40A57E}"/>
              </a:ext>
            </a:extLst>
          </p:cNvPr>
          <p:cNvSpPr>
            <a:spLocks noGrp="1"/>
          </p:cNvSpPr>
          <p:nvPr>
            <p:ph idx="1"/>
          </p:nvPr>
        </p:nvSpPr>
        <p:spPr>
          <a:xfrm>
            <a:off x="3974592" y="853756"/>
            <a:ext cx="4998720" cy="3864548"/>
          </a:xfrm>
        </p:spPr>
        <p:txBody>
          <a:bodyPr vert="horz" lIns="91440" tIns="45720" rIns="91440" bIns="45720" rtlCol="0" anchor="t">
            <a:normAutofit/>
          </a:bodyPr>
          <a:lstStyle/>
          <a:p>
            <a:pPr marL="0" indent="0">
              <a:buNone/>
            </a:pPr>
            <a:r>
              <a:rPr lang="en-US" dirty="0">
                <a:latin typeface="Helvetica Neue"/>
              </a:rPr>
              <a:t>Accessibility is what happens when we design and create resources, experiences, tools, and spaces that make space for and support the diversity of our bodies and minds and </a:t>
            </a:r>
            <a:r>
              <a:rPr lang="en-US" dirty="0" err="1">
                <a:latin typeface="Helvetica Neue"/>
              </a:rPr>
              <a:t>centres</a:t>
            </a:r>
            <a:r>
              <a:rPr lang="en-US" dirty="0">
                <a:latin typeface="Helvetica Neue"/>
              </a:rPr>
              <a:t> the needs of people with disabilities to ensure they can engage in the ways that work best for them.</a:t>
            </a:r>
          </a:p>
        </p:txBody>
      </p:sp>
    </p:spTree>
    <p:extLst>
      <p:ext uri="{BB962C8B-B14F-4D97-AF65-F5344CB8AC3E}">
        <p14:creationId xmlns:p14="http://schemas.microsoft.com/office/powerpoint/2010/main" val="18422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A36C-D07A-431D-8A45-CD8EA59B2DA8}"/>
              </a:ext>
            </a:extLst>
          </p:cNvPr>
          <p:cNvSpPr>
            <a:spLocks noGrp="1"/>
          </p:cNvSpPr>
          <p:nvPr>
            <p:ph type="ctrTitle"/>
          </p:nvPr>
        </p:nvSpPr>
        <p:spPr/>
        <p:txBody>
          <a:bodyPr/>
          <a:lstStyle/>
          <a:p>
            <a:r>
              <a:rPr lang="en-CA"/>
              <a:t>What is an average student?</a:t>
            </a:r>
          </a:p>
        </p:txBody>
      </p:sp>
      <p:sp>
        <p:nvSpPr>
          <p:cNvPr id="3" name="Subtitle 2">
            <a:extLst>
              <a:ext uri="{FF2B5EF4-FFF2-40B4-BE49-F238E27FC236}">
                <a16:creationId xmlns:a16="http://schemas.microsoft.com/office/drawing/2014/main" id="{594D06A2-9E13-4FCF-A887-89FC7C33BBE5}"/>
              </a:ext>
            </a:extLst>
          </p:cNvPr>
          <p:cNvSpPr>
            <a:spLocks noGrp="1"/>
          </p:cNvSpPr>
          <p:nvPr>
            <p:ph type="subTitle" idx="1"/>
          </p:nvPr>
        </p:nvSpPr>
        <p:spPr>
          <a:xfrm>
            <a:off x="249382" y="2091926"/>
            <a:ext cx="8631382" cy="2639401"/>
          </a:xfrm>
        </p:spPr>
        <p:txBody>
          <a:bodyPr>
            <a:normAutofit/>
          </a:bodyPr>
          <a:lstStyle/>
          <a:p>
            <a:pPr algn="l"/>
            <a:r>
              <a:rPr lang="en-CA" sz="2800"/>
              <a:t>The classroom, “far from neutral, is constructed for a mythical, “able-bodied,” neurotypical norm that neither reflects nor accommodates the wide range of diverse learners within it, regardless of whether these learners have been diagnosed with a disability” (Wilson, 2017).</a:t>
            </a:r>
          </a:p>
        </p:txBody>
      </p:sp>
    </p:spTree>
    <p:extLst>
      <p:ext uri="{BB962C8B-B14F-4D97-AF65-F5344CB8AC3E}">
        <p14:creationId xmlns:p14="http://schemas.microsoft.com/office/powerpoint/2010/main" val="359412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F6A4-BB97-4242-8472-4BA5958FB3B5}"/>
              </a:ext>
            </a:extLst>
          </p:cNvPr>
          <p:cNvSpPr>
            <a:spLocks noGrp="1"/>
          </p:cNvSpPr>
          <p:nvPr>
            <p:ph type="ctrTitle"/>
          </p:nvPr>
        </p:nvSpPr>
        <p:spPr>
          <a:xfrm>
            <a:off x="1143000" y="1197612"/>
            <a:ext cx="6858000" cy="1004957"/>
          </a:xfrm>
        </p:spPr>
        <p:txBody>
          <a:bodyPr/>
          <a:lstStyle/>
          <a:p>
            <a:r>
              <a:rPr lang="en-CA"/>
              <a:t>What else affects accessibility?</a:t>
            </a:r>
          </a:p>
        </p:txBody>
      </p:sp>
      <p:sp>
        <p:nvSpPr>
          <p:cNvPr id="5" name="Subtitle 4">
            <a:extLst>
              <a:ext uri="{FF2B5EF4-FFF2-40B4-BE49-F238E27FC236}">
                <a16:creationId xmlns:a16="http://schemas.microsoft.com/office/drawing/2014/main" id="{8800ABBF-AF72-4214-934A-802CAC1998AC}"/>
              </a:ext>
            </a:extLst>
          </p:cNvPr>
          <p:cNvSpPr>
            <a:spLocks noGrp="1"/>
          </p:cNvSpPr>
          <p:nvPr>
            <p:ph type="subTitle" idx="1"/>
          </p:nvPr>
        </p:nvSpPr>
        <p:spPr>
          <a:xfrm>
            <a:off x="1142999" y="2566380"/>
            <a:ext cx="5240383" cy="1995164"/>
          </a:xfrm>
          <a:noFill/>
          <a:effectLst>
            <a:softEdge rad="63500"/>
          </a:effectLst>
        </p:spPr>
        <p:txBody>
          <a:bodyPr vert="horz" lIns="91440" tIns="45720" rIns="91440" bIns="45720" rtlCol="0" anchor="t">
            <a:noAutofit/>
          </a:bodyPr>
          <a:lstStyle/>
          <a:p>
            <a:pPr marL="285750" indent="-285750" algn="l">
              <a:buFont typeface="Arial" panose="020B0604020202020204" pitchFamily="34" charset="0"/>
              <a:buChar char="•"/>
            </a:pPr>
            <a:r>
              <a:rPr lang="en-CA" sz="3200" b="1">
                <a:latin typeface="Helvetica Neue"/>
              </a:rPr>
              <a:t>Day-to-day life</a:t>
            </a:r>
          </a:p>
          <a:p>
            <a:pPr marL="285750" indent="-285750" algn="l">
              <a:buFont typeface="Arial" panose="020B0604020202020204" pitchFamily="34" charset="0"/>
              <a:buChar char="•"/>
            </a:pPr>
            <a:r>
              <a:rPr lang="en-CA" sz="3200" b="1">
                <a:latin typeface="Helvetica Neue"/>
              </a:rPr>
              <a:t>Digital literacy</a:t>
            </a:r>
          </a:p>
          <a:p>
            <a:pPr marL="285750" indent="-285750" algn="l">
              <a:buFont typeface="Arial" panose="020B0604020202020204" pitchFamily="34" charset="0"/>
              <a:buChar char="•"/>
            </a:pPr>
            <a:r>
              <a:rPr lang="en-CA" sz="3200" b="1">
                <a:latin typeface="Helvetica Neue"/>
              </a:rPr>
              <a:t>Access to technology</a:t>
            </a:r>
          </a:p>
        </p:txBody>
      </p:sp>
    </p:spTree>
    <p:extLst>
      <p:ext uri="{BB962C8B-B14F-4D97-AF65-F5344CB8AC3E}">
        <p14:creationId xmlns:p14="http://schemas.microsoft.com/office/powerpoint/2010/main" val="291495273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5708d7-0468-4924-a7cb-bb9c7dbdb748">
      <UserInfo>
        <DisplayName/>
        <AccountId xsi:nil="true"/>
        <AccountType/>
      </UserInfo>
    </SharedWithUsers>
    <MediaLengthInSeconds xmlns="a4552b1f-1ea5-4c59-b95d-32d25950a676" xsi:nil="true"/>
    <Notes xmlns="a4552b1f-1ea5-4c59-b95d-32d25950a676" xsi:nil="true"/>
    <lcf76f155ced4ddcb4097134ff3c332f xmlns="a4552b1f-1ea5-4c59-b95d-32d25950a676">
      <Terms xmlns="http://schemas.microsoft.com/office/infopath/2007/PartnerControls"/>
    </lcf76f155ced4ddcb4097134ff3c332f>
    <TaxCatchAll xmlns="595708d7-0468-4924-a7cb-bb9c7dbdb74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42AB5BEAD495449EB5FB59E4688D0D" ma:contentTypeVersion="17" ma:contentTypeDescription="Create a new document." ma:contentTypeScope="" ma:versionID="6b57f5fab7a6f82aba3419e77f36845e">
  <xsd:schema xmlns:xsd="http://www.w3.org/2001/XMLSchema" xmlns:xs="http://www.w3.org/2001/XMLSchema" xmlns:p="http://schemas.microsoft.com/office/2006/metadata/properties" xmlns:ns2="a4552b1f-1ea5-4c59-b95d-32d25950a676" xmlns:ns3="595708d7-0468-4924-a7cb-bb9c7dbdb748" targetNamespace="http://schemas.microsoft.com/office/2006/metadata/properties" ma:root="true" ma:fieldsID="66ef1ba9b8a7b03d216a2de297a2d997" ns2:_="" ns3:_="">
    <xsd:import namespace="a4552b1f-1ea5-4c59-b95d-32d25950a676"/>
    <xsd:import namespace="595708d7-0468-4924-a7cb-bb9c7dbdb7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Not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552b1f-1ea5-4c59-b95d-32d25950a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Notes" ma:index="21" nillable="true" ma:displayName="Notes" ma:format="Dropdown" ma:internalName="Notes">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69625a3-3073-453a-b5d0-62f197c3f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5708d7-0468-4924-a7cb-bb9c7dbdb7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27833cb-bacc-4b73-86d2-afb78b6f6f10}" ma:internalName="TaxCatchAll" ma:showField="CatchAllData" ma:web="595708d7-0468-4924-a7cb-bb9c7dbdb7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324BF8-7EBC-4D66-874F-EB12F57BAF73}">
  <ds:schemaRefs>
    <ds:schemaRef ds:uri="http://purl.org/dc/terms/"/>
    <ds:schemaRef ds:uri="http://purl.org/dc/dcmitype/"/>
    <ds:schemaRef ds:uri="http://schemas.openxmlformats.org/package/2006/metadata/core-properties"/>
    <ds:schemaRef ds:uri="http://schemas.microsoft.com/office/2006/metadata/properties"/>
    <ds:schemaRef ds:uri="a4552b1f-1ea5-4c59-b95d-32d25950a676"/>
    <ds:schemaRef ds:uri="http://schemas.microsoft.com/office/2006/documentManagement/types"/>
    <ds:schemaRef ds:uri="http://www.w3.org/XML/1998/namespace"/>
    <ds:schemaRef ds:uri="http://schemas.microsoft.com/office/infopath/2007/PartnerControls"/>
    <ds:schemaRef ds:uri="595708d7-0468-4924-a7cb-bb9c7dbdb748"/>
    <ds:schemaRef ds:uri="http://purl.org/dc/elements/1.1/"/>
  </ds:schemaRefs>
</ds:datastoreItem>
</file>

<file path=customXml/itemProps2.xml><?xml version="1.0" encoding="utf-8"?>
<ds:datastoreItem xmlns:ds="http://schemas.openxmlformats.org/officeDocument/2006/customXml" ds:itemID="{9E8FF365-2B42-4F7D-94C2-2B66E3B29C5C}">
  <ds:schemaRefs>
    <ds:schemaRef ds:uri="http://schemas.microsoft.com/sharepoint/v3/contenttype/forms"/>
  </ds:schemaRefs>
</ds:datastoreItem>
</file>

<file path=customXml/itemProps3.xml><?xml version="1.0" encoding="utf-8"?>
<ds:datastoreItem xmlns:ds="http://schemas.openxmlformats.org/officeDocument/2006/customXml" ds:itemID="{AFB5FD3C-6EC8-4CFD-8297-D64EB1E70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52b1f-1ea5-4c59-b95d-32d25950a676"/>
    <ds:schemaRef ds:uri="595708d7-0468-4924-a7cb-bb9c7dbdb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8447</Words>
  <Application>Microsoft Office PowerPoint</Application>
  <PresentationFormat>On-screen Show (16:9)</PresentationFormat>
  <Paragraphs>503</Paragraphs>
  <Slides>48</Slides>
  <Notes>48</Notes>
  <HiddenSlides>0</HiddenSlides>
  <MMClips>5</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Office Theme</vt:lpstr>
      <vt:lpstr>Applying Universal Design for Learning to OER</vt:lpstr>
      <vt:lpstr>Session Topics</vt:lpstr>
      <vt:lpstr>Review: Technical Accessibility</vt:lpstr>
      <vt:lpstr>Accessibility Checklists</vt:lpstr>
      <vt:lpstr>Medical Model  vs.  Social Model  of Disability</vt:lpstr>
      <vt:lpstr>What is the result of these different models?</vt:lpstr>
      <vt:lpstr>What is "accessibility"</vt:lpstr>
      <vt:lpstr>What is an average student?</vt:lpstr>
      <vt:lpstr>What else affects accessibility?</vt:lpstr>
      <vt:lpstr>Universal Design for Learning (UDL)</vt:lpstr>
      <vt:lpstr>Multiple Means of Representation</vt:lpstr>
      <vt:lpstr>Guideline 1: Perception</vt:lpstr>
      <vt:lpstr>Provide Multiple Formals</vt:lpstr>
      <vt:lpstr>Multimodality</vt:lpstr>
      <vt:lpstr>Text-to-speech</vt:lpstr>
      <vt:lpstr>Audio books</vt:lpstr>
      <vt:lpstr>MathJax - Zoom</vt:lpstr>
      <vt:lpstr>Guideline 2: Language and Symbols</vt:lpstr>
      <vt:lpstr>Glossary</vt:lpstr>
      <vt:lpstr>Video demonstrations</vt:lpstr>
      <vt:lpstr>Screen reader reading math</vt:lpstr>
      <vt:lpstr>Guideline 3: Comprehension</vt:lpstr>
      <vt:lpstr>Structure of Information</vt:lpstr>
      <vt:lpstr>H5P</vt:lpstr>
      <vt:lpstr>H5P: Multiple Choice</vt:lpstr>
      <vt:lpstr>H5P: Interactive Video</vt:lpstr>
      <vt:lpstr>H5P: Image Hotspots</vt:lpstr>
      <vt:lpstr>Textboxes</vt:lpstr>
      <vt:lpstr>More information on UDL</vt:lpstr>
      <vt:lpstr>Designing for Print</vt:lpstr>
      <vt:lpstr>ANNOTATE: Why might someone want a print copy?</vt:lpstr>
      <vt:lpstr>Print Design Considerations</vt:lpstr>
      <vt:lpstr>Let's practice describing images!</vt:lpstr>
      <vt:lpstr>Tips for Writing Image Descriptions</vt:lpstr>
      <vt:lpstr>Starry Night by Vincent van Gogh</vt:lpstr>
      <vt:lpstr>Where to describe an image</vt:lpstr>
      <vt:lpstr>Long Descriptions for Complex Images</vt:lpstr>
      <vt:lpstr>Lists</vt:lpstr>
      <vt:lpstr>Data Tables</vt:lpstr>
      <vt:lpstr>How would you describe: Map of the Numbered Treaties</vt:lpstr>
      <vt:lpstr>Things to consider:</vt:lpstr>
      <vt:lpstr>How would you describe this image?</vt:lpstr>
      <vt:lpstr>Option 1: Bulleted List</vt:lpstr>
      <vt:lpstr>Option 2: Table</vt:lpstr>
      <vt:lpstr>POET Training Tool</vt:lpstr>
      <vt:lpstr>Session Recap</vt:lpstr>
      <vt:lpstr>OER Production Series Webinars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OER</dc:title>
  <dc:creator>Josie Gray</dc:creator>
  <cp:lastModifiedBy>Josie Gray</cp:lastModifiedBy>
  <cp:revision>279</cp:revision>
  <dcterms:created xsi:type="dcterms:W3CDTF">2019-05-27T21:54:05Z</dcterms:created>
  <dcterms:modified xsi:type="dcterms:W3CDTF">2023-05-30T15:30:18Z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0x0101005342AB5BEAD495449EB5FB59E4688D0D</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