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285" r:id="rId6"/>
    <p:sldId id="270" r:id="rId7"/>
    <p:sldId id="277" r:id="rId8"/>
    <p:sldId id="267" r:id="rId9"/>
    <p:sldId id="278" r:id="rId10"/>
    <p:sldId id="271" r:id="rId11"/>
    <p:sldId id="284" r:id="rId12"/>
    <p:sldId id="268" r:id="rId13"/>
    <p:sldId id="281" r:id="rId14"/>
    <p:sldId id="258" r:id="rId15"/>
    <p:sldId id="262" r:id="rId16"/>
    <p:sldId id="269" r:id="rId17"/>
    <p:sldId id="259" r:id="rId18"/>
    <p:sldId id="261" r:id="rId19"/>
    <p:sldId id="282" r:id="rId20"/>
    <p:sldId id="273" r:id="rId21"/>
    <p:sldId id="274" r:id="rId22"/>
    <p:sldId id="275" r:id="rId23"/>
    <p:sldId id="276" r:id="rId24"/>
    <p:sldId id="266" r:id="rId25"/>
    <p:sldId id="264"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8265E-6011-CF68-A553-AD35F0E312E6}" v="235" dt="2023-04-28T16:01:24.286"/>
    <p1510:client id="{5D080529-5604-AD60-3265-DA645E6DAAC9}" v="150" dt="2023-04-27T19:08:24.989"/>
    <p1510:client id="{B0D58361-52A7-18F9-D2F0-066C9208DA67}" v="59" dt="2023-04-27T18:03:29.337"/>
    <p1510:client id="{D53D33D9-7DEE-8F21-F47E-4A4EFAD9CD06}" v="11" dt="2023-04-27T19:12:44.445"/>
    <p1510:client id="{E471C3CB-05A5-4048-9D67-66462F129942}" v="121" dt="2023-04-27T20:23:47.0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312" autoAdjust="0"/>
  </p:normalViewPr>
  <p:slideViewPr>
    <p:cSldViewPr snapToGrid="0">
      <p:cViewPr>
        <p:scale>
          <a:sx n="80" d="100"/>
          <a:sy n="80" d="100"/>
        </p:scale>
        <p:origin x="2514" y="3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ongheesnation.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sanec.com/" TargetMode="External"/><Relationship Id="rId4" Type="http://schemas.openxmlformats.org/officeDocument/2006/relationships/hyperlink" Target="https://www.esquimaltnation.c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textbc.ca/introductiontopsycholog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rPr lang="en-US" dirty="0"/>
              <a:t>Hello everyone! Thank you for taking the time out of your day to attend this info session where we explore the open textbook equity adaptation call for proposals. I really appreciate your interest in this project, and my hope is that this session will give you all the information you need to submit a great proposal.</a:t>
            </a:r>
          </a:p>
          <a:p>
            <a:endParaRPr lang="en-US" dirty="0"/>
          </a:p>
          <a:p>
            <a:r>
              <a:rPr lang="en-US" dirty="0"/>
              <a:t>The first part of the session is being recorded. As long as you don't unmute, you won't appear in the recording. When it comes time for questions, we will stop the recording. </a:t>
            </a:r>
          </a:p>
          <a:p>
            <a:endParaRPr lang="en-US" dirty="0"/>
          </a:p>
          <a:p>
            <a:r>
              <a:rPr lang="en-US" dirty="0"/>
              <a:t>My colleague Kaitlyn Zheng has worked with me on preparing these call for proposals and she is in the session today monitoring the chat, so please do use the chat and watch there for her to share links to different resources.</a:t>
            </a:r>
          </a:p>
          <a:p>
            <a:endParaRPr lang="en-US"/>
          </a:p>
          <a:p>
            <a:r>
              <a:rPr lang="en-US" dirty="0"/>
              <a:t>There is a link on the slide that will take you to a folder where you can download a copy of these slides as well as a document with links to all of the materials related to this call for proposals. You can access this folder at https://bit.ly/infoequityadapt. Kaitlyn will also put this link directly into the chat.</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are pretty flexible about what the funding can be used for. Most often, grant funds are used to:</a:t>
            </a:r>
          </a:p>
          <a:p>
            <a:pPr marL="171450" indent="-171450">
              <a:buFont typeface="Arial" panose="020B0604020202020204" pitchFamily="34" charset="0"/>
              <a:buChar char="•"/>
            </a:pPr>
            <a:r>
              <a:rPr lang="en-CA" dirty="0"/>
              <a:t>Directly pay contributors for their time</a:t>
            </a:r>
          </a:p>
          <a:p>
            <a:pPr marL="171450" indent="-171450">
              <a:buFont typeface="Arial" panose="020B0604020202020204" pitchFamily="34" charset="0"/>
              <a:buChar char="•"/>
            </a:pPr>
            <a:r>
              <a:rPr lang="en-CA" dirty="0"/>
              <a:t>To pay for services like graphic design, animation, audio book production, or video editing</a:t>
            </a:r>
          </a:p>
          <a:p>
            <a:pPr marL="171450" indent="-171450">
              <a:buFont typeface="Arial" panose="020B0604020202020204" pitchFamily="34" charset="0"/>
              <a:buChar char="•"/>
            </a:pPr>
            <a:r>
              <a:rPr lang="en-CA" dirty="0"/>
              <a:t>To hire students</a:t>
            </a:r>
          </a:p>
          <a:p>
            <a:pPr marL="171450" indent="-171450">
              <a:buFont typeface="Arial" panose="020B0604020202020204" pitchFamily="34" charset="0"/>
              <a:buChar char="•"/>
            </a:pPr>
            <a:r>
              <a:rPr lang="en-CA" dirty="0"/>
              <a:t>To get course/time release</a:t>
            </a:r>
          </a:p>
          <a:p>
            <a:pPr marL="171450" indent="-171450">
              <a:buFont typeface="Arial" panose="020B0604020202020204" pitchFamily="34" charset="0"/>
              <a:buChar char="•"/>
            </a:pPr>
            <a:endParaRPr lang="en-CA"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58075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381000" y="685800"/>
            <a:ext cx="6096000" cy="3429000"/>
          </a:xfrm>
          <a:prstGeom prst="rect">
            <a:avLst/>
          </a:prstGeom>
        </p:spPr>
        <p:txBody>
          <a:bodyPr/>
          <a:lstStyle/>
          <a:p>
            <a:endParaRPr/>
          </a:p>
        </p:txBody>
      </p:sp>
      <p:sp>
        <p:nvSpPr>
          <p:cNvPr id="107" name="Shape 107"/>
          <p:cNvSpPr>
            <a:spLocks noGrp="1"/>
          </p:cNvSpPr>
          <p:nvPr>
            <p:ph type="body" sz="quarter" idx="1"/>
          </p:nvPr>
        </p:nvSpPr>
        <p:spPr>
          <a:prstGeom prst="rect">
            <a:avLst/>
          </a:prstGeom>
        </p:spPr>
        <p:txBody>
          <a:bodyPr/>
          <a:lstStyle/>
          <a:p>
            <a:r>
              <a:rPr lang="en-CA" dirty="0"/>
              <a:t>The application is a Word document divided into a number of sections, with placeholders for where you can enter in your responses. The main parts of the application are:</a:t>
            </a:r>
          </a:p>
          <a:p>
            <a:pPr marL="171450" indent="-171450">
              <a:buFont typeface="Arial" panose="020B0604020202020204" pitchFamily="34" charset="0"/>
              <a:buChar char="•"/>
            </a:pPr>
            <a:r>
              <a:rPr lang="en-CA" dirty="0"/>
              <a:t>Applicant information – so info about the project team</a:t>
            </a:r>
          </a:p>
          <a:p>
            <a:pPr marL="171450" indent="-171450">
              <a:buFont typeface="Arial" panose="020B0604020202020204" pitchFamily="34" charset="0"/>
              <a:buChar char="•"/>
            </a:pPr>
            <a:r>
              <a:rPr lang="en-CA" dirty="0"/>
              <a:t>The Project proposal – so an overview of your intentions and plan for the project</a:t>
            </a:r>
          </a:p>
          <a:p>
            <a:pPr marL="171450" indent="-171450">
              <a:buFont typeface="Arial" panose="020B0604020202020204" pitchFamily="34" charset="0"/>
              <a:buChar char="•"/>
            </a:pPr>
            <a:r>
              <a:rPr lang="en-CA" dirty="0"/>
              <a:t>And a budget.</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One thing to note with the application is that you must identify a lead for the project. It will be their responsibility for overseeing the project and communicating directly with BCcampus. This may also include distributing funds to collaborators and partner institutions, depending on how the contracts are set up.</a:t>
            </a:r>
          </a:p>
          <a:p>
            <a:pPr marL="0" indent="0">
              <a:buFont typeface="Arial" panose="020B0604020202020204" pitchFamily="34" charset="0"/>
              <a:buNone/>
            </a:pPr>
            <a:endParaRPr lang="en-CA" dirty="0"/>
          </a:p>
          <a:p>
            <a:r>
              <a:rPr lang="en-CA" dirty="0"/>
              <a:t>I won’t go into more detail about the application template since it aligns really closely with the rubric that will be used to evaluate application, which I will go through in a lot of detail in a few slides. Kaitlyn will put a link to the rubric in the chat, and I encourage you to read through it all before you start working on it.</a:t>
            </a:r>
          </a:p>
          <a:p>
            <a:pPr marL="171450" indent="-171450">
              <a:buFont typeface="Arial" panose="020B0604020202020204" pitchFamily="34" charset="0"/>
              <a:buChar cha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CA" dirty="0"/>
              <a:t>In addition to the application, every submission needs to include a letter of support. The letter of support should be from someone in a leadership position, such as a department head, director, or dean. The letter is just to say that they support you doing this project. In addition, if they are able to provide additional funds or in-kind services, they should mention those in this letter. This is not required, but it would strengthen your application.</a:t>
            </a:r>
          </a:p>
          <a:p>
            <a:endParaRPr lang="en-CA" dirty="0"/>
          </a:p>
          <a:p>
            <a:r>
              <a:rPr lang="en-CA" dirty="0"/>
              <a:t>If your team has multiple institutions involved, you will need one letter of support for each institution.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let’s talk about what will make a strong proposal. Overall, the proposal review committee will be looking for:</a:t>
            </a:r>
          </a:p>
          <a:p>
            <a:pPr marL="342900" indent="-342900">
              <a:buFont typeface="Arial" panose="020B0604020202020204" pitchFamily="34" charset="0"/>
              <a:buChar char="•"/>
            </a:pPr>
            <a:r>
              <a:rPr lang="en-US" dirty="0"/>
              <a:t>A diverse team with the needed skills and experience</a:t>
            </a:r>
          </a:p>
          <a:p>
            <a:pPr marL="342900" indent="-342900">
              <a:buFont typeface="Arial" panose="020B0604020202020204" pitchFamily="34" charset="0"/>
              <a:buChar char="•"/>
            </a:pPr>
            <a:r>
              <a:rPr lang="en-US" dirty="0"/>
              <a:t>A clear vision for the project</a:t>
            </a:r>
          </a:p>
          <a:p>
            <a:pPr marL="342900" indent="-342900">
              <a:buFont typeface="Arial" panose="020B0604020202020204" pitchFamily="34" charset="0"/>
              <a:buChar char="•"/>
            </a:pPr>
            <a:r>
              <a:rPr lang="en-US" dirty="0"/>
              <a:t>A high-level workplan that </a:t>
            </a:r>
            <a:r>
              <a:rPr lang="en-US" dirty="0" err="1"/>
              <a:t>centres</a:t>
            </a:r>
            <a:r>
              <a:rPr lang="en-US" dirty="0"/>
              <a:t> collaboration and describes how the vision will be achieved</a:t>
            </a:r>
          </a:p>
          <a:p>
            <a:pPr marL="342900" indent="-342900">
              <a:buFont typeface="Arial" panose="020B0604020202020204" pitchFamily="34" charset="0"/>
              <a:buChar char="•"/>
            </a:pPr>
            <a:r>
              <a:rPr lang="en-US" dirty="0"/>
              <a:t>A realistic and easy-to-understand timeline and budget</a:t>
            </a:r>
          </a:p>
          <a:p>
            <a:endParaRPr lang="en-CA" dirty="0"/>
          </a:p>
          <a:p>
            <a:r>
              <a:rPr lang="en-CA" dirty="0"/>
              <a:t>But let’s get into a little big more detail about the specifics.</a:t>
            </a:r>
          </a:p>
        </p:txBody>
      </p:sp>
    </p:spTree>
    <p:extLst>
      <p:ext uri="{BB962C8B-B14F-4D97-AF65-F5344CB8AC3E}">
        <p14:creationId xmlns:p14="http://schemas.microsoft.com/office/powerpoint/2010/main" val="216717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rPr lang="en-US" dirty="0"/>
              <a:t>The proposal review committee will be using a rubric to evaluate submitted applications. The rubric is posted on the call for proposals page, so it is something you can read for yourself and Kaitlyn will put a link in the chat.</a:t>
            </a:r>
          </a:p>
          <a:p>
            <a:endParaRPr lang="en-US" dirty="0"/>
          </a:p>
          <a:p>
            <a:r>
              <a:rPr lang="en-US" dirty="0"/>
              <a:t>It’s divided into two sections, the </a:t>
            </a:r>
            <a:r>
              <a:rPr lang="en-US" dirty="0" err="1"/>
              <a:t>makup</a:t>
            </a:r>
            <a:r>
              <a:rPr lang="en-US" dirty="0"/>
              <a:t> of the team, which is 40%, and Project plan, which is 60%.</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So 20% of the team makeup score will be looking at the roles and experience of the team. We are really wanting these projects to have people who have the knowledge and experience to do this work well. So this can include subject matter expertise in the field of study, as well as knowledge related to Indigenous pedagogies and ways of knowing, equity diversity and inclusion, accessibility and universal design for learning, and the student experience, and totally recognizing that one person may have knowledge across more than one of these areas.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Related to the experience people are bringing is the role they will play in the project. Possible roles people might have are</a:t>
            </a:r>
          </a:p>
          <a:p>
            <a:pPr marL="171450" indent="-171450">
              <a:buFont typeface="Arial" panose="020B0604020202020204" pitchFamily="34" charset="0"/>
              <a:buChar char="•"/>
            </a:pPr>
            <a:r>
              <a:rPr lang="en-US" dirty="0"/>
              <a:t>Project lead</a:t>
            </a:r>
          </a:p>
          <a:p>
            <a:pPr marL="171450" indent="-171450">
              <a:buFont typeface="Arial" panose="020B0604020202020204" pitchFamily="34" charset="0"/>
              <a:buChar char="•"/>
            </a:pPr>
            <a:r>
              <a:rPr lang="en-US" dirty="0"/>
              <a:t>Writers and adapters</a:t>
            </a:r>
          </a:p>
          <a:p>
            <a:pPr marL="171450" indent="-171450">
              <a:buFont typeface="Arial" panose="020B0604020202020204" pitchFamily="34" charset="0"/>
              <a:buChar char="•"/>
            </a:pPr>
            <a:r>
              <a:rPr lang="en-US" dirty="0"/>
              <a:t>Consultants</a:t>
            </a:r>
          </a:p>
          <a:p>
            <a:pPr marL="171450" indent="-171450">
              <a:buFont typeface="Arial" panose="020B0604020202020204" pitchFamily="34" charset="0"/>
              <a:buChar char="•"/>
            </a:pPr>
            <a:r>
              <a:rPr lang="en-US" dirty="0"/>
              <a:t>Editors (content editors and technical editors)</a:t>
            </a:r>
          </a:p>
          <a:p>
            <a:pPr marL="171450" indent="-171450">
              <a:buFont typeface="Arial" panose="020B0604020202020204" pitchFamily="34" charset="0"/>
              <a:buChar char="•"/>
            </a:pPr>
            <a:r>
              <a:rPr lang="en-US" dirty="0"/>
              <a:t>Reviewers (peer reviewers and student reviewers)</a:t>
            </a:r>
          </a:p>
          <a:p>
            <a:pPr marL="171450" indent="-171450">
              <a:buFont typeface="Arial" panose="020B0604020202020204" pitchFamily="34" charset="0"/>
              <a:buChar char="•"/>
            </a:pPr>
            <a:r>
              <a:rPr lang="en-US" dirty="0"/>
              <a:t>Researchers </a:t>
            </a:r>
          </a:p>
          <a:p>
            <a:pPr marL="171450" indent="-171450">
              <a:buFont typeface="Arial" panose="020B0604020202020204" pitchFamily="34" charset="0"/>
              <a:buChar char="•"/>
            </a:pPr>
            <a:r>
              <a:rPr lang="en-US" dirty="0"/>
              <a:t>Media developers</a:t>
            </a:r>
            <a:endParaRPr lang="en-CA" dirty="0"/>
          </a:p>
        </p:txBody>
      </p:sp>
    </p:spTree>
    <p:extLst>
      <p:ext uri="{BB962C8B-B14F-4D97-AF65-F5344CB8AC3E}">
        <p14:creationId xmlns:p14="http://schemas.microsoft.com/office/powerpoint/2010/main" val="232189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The other part of the team makeup score is the team diversity. For this we are looking at two things that we’ve termed the individual diversity and institutional diversity. </a:t>
            </a:r>
          </a:p>
          <a:p>
            <a:endParaRPr lang="en-US" dirty="0"/>
          </a:p>
          <a:p>
            <a:r>
              <a:rPr lang="en-US" dirty="0"/>
              <a:t>For individual diversity, we would like to see teams that are made up of people with a variety of lived experiences, perspectives, and identities. So that includes but is not limited to race, ethnicity, </a:t>
            </a:r>
            <a:r>
              <a:rPr lang="en-US" dirty="0" err="1"/>
              <a:t>colour</a:t>
            </a:r>
            <a:r>
              <a:rPr lang="en-US" dirty="0"/>
              <a:t>, ancestry, place of origin, religion, marital and family status, disability, sex, gender identity and expression, sexual orientation, age, and socioeconomic status.</a:t>
            </a:r>
          </a:p>
          <a:p>
            <a:endParaRPr lang="en-US" dirty="0"/>
          </a:p>
          <a:p>
            <a:r>
              <a:rPr lang="en-US" dirty="0"/>
              <a:t>For institutional diversity, we would like to see that your team includes people from different institutional roles, including students. In addition, although it’s not required, we would like to see applications with representation from more than one institution, including rural and remote institutions. </a:t>
            </a:r>
            <a:endParaRPr dirty="0"/>
          </a:p>
        </p:txBody>
      </p:sp>
    </p:spTree>
    <p:extLst>
      <p:ext uri="{BB962C8B-B14F-4D97-AF65-F5344CB8AC3E}">
        <p14:creationId xmlns:p14="http://schemas.microsoft.com/office/powerpoint/2010/main" val="319593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Next is the project plan. The first part of the project plan is around vision and goals. So in this section, tell us</a:t>
            </a:r>
            <a:endParaRPr lang="en-US" dirty="0">
              <a:solidFill>
                <a:srgbClr val="000000"/>
              </a:solidFill>
              <a:latin typeface="Calibri"/>
              <a:cs typeface="Calibri"/>
            </a:endParaRPr>
          </a:p>
          <a:p>
            <a:pPr marL="171450" indent="-171450" algn="l">
              <a:lnSpc>
                <a:spcPct val="90000"/>
              </a:lnSpc>
              <a:spcBef>
                <a:spcPts val="700"/>
              </a:spcBef>
              <a:buFont typeface="Arial"/>
              <a:buChar char="•"/>
            </a:pPr>
            <a:r>
              <a:rPr lang="en-US"/>
              <a:t>Why the project team would like to adapt this textbook</a:t>
            </a:r>
          </a:p>
          <a:p>
            <a:pPr marL="171450" indent="-171450" algn="l">
              <a:lnSpc>
                <a:spcPct val="90000"/>
              </a:lnSpc>
              <a:spcBef>
                <a:spcPts val="700"/>
              </a:spcBef>
              <a:buFont typeface="Arial"/>
              <a:buChar char="•"/>
            </a:pPr>
            <a:r>
              <a:rPr lang="en-US"/>
              <a:t>The values and/or priorities that will guide the project team’s approach to the adaptation</a:t>
            </a:r>
          </a:p>
          <a:p>
            <a:pPr marL="171450" indent="-171450" algn="l">
              <a:lnSpc>
                <a:spcPct val="90000"/>
              </a:lnSpc>
              <a:spcBef>
                <a:spcPts val="700"/>
              </a:spcBef>
              <a:buFont typeface="Arial"/>
              <a:buChar char="•"/>
            </a:pPr>
            <a:r>
              <a:rPr lang="en-US" dirty="0"/>
              <a:t>The impact the project team hopes this adaptation will have on the students and instructors who use this book in the future</a:t>
            </a:r>
          </a:p>
        </p:txBody>
      </p:sp>
    </p:spTree>
    <p:extLst>
      <p:ext uri="{BB962C8B-B14F-4D97-AF65-F5344CB8AC3E}">
        <p14:creationId xmlns:p14="http://schemas.microsoft.com/office/powerpoint/2010/main" val="79032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Then there is the actional workplan for the project. Here, we will be looking for a high-level overview of the work by describing key activities or stages of the project.</a:t>
            </a:r>
          </a:p>
          <a:p>
            <a:endParaRPr lang="en-US" dirty="0"/>
          </a:p>
          <a:p>
            <a:r>
              <a:rPr lang="en-US" dirty="0"/>
              <a:t>So we will be looking for a workplan that aligns with the described vision and a workplan that prioritizes collaboration and meaningful engagement across the team.</a:t>
            </a:r>
          </a:p>
        </p:txBody>
      </p:sp>
    </p:spTree>
    <p:extLst>
      <p:ext uri="{BB962C8B-B14F-4D97-AF65-F5344CB8AC3E}">
        <p14:creationId xmlns:p14="http://schemas.microsoft.com/office/powerpoint/2010/main" val="393103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I am the project manager for the two grants that we are going to talk about today, so I wanted to share a bit of information about me and my positionality. My name is Josie Gray. My pronouns are she/her. I am a white non-disabled bisexual cis woman in my late twenties. I have shoulder length, </a:t>
            </a:r>
            <a:r>
              <a:rPr lang="en-US" dirty="0" err="1"/>
              <a:t>light-coloured</a:t>
            </a:r>
            <a:r>
              <a:rPr lang="en-US" dirty="0"/>
              <a:t> hair, glasses, and a septum piercing. </a:t>
            </a:r>
          </a:p>
          <a:p>
            <a:pPr algn="l"/>
            <a:r>
              <a:rPr lang="en-US" dirty="0"/>
              <a:t>I have worked at </a:t>
            </a:r>
            <a:r>
              <a:rPr lang="en-US" dirty="0" err="1"/>
              <a:t>BCcampus</a:t>
            </a:r>
            <a:r>
              <a:rPr lang="en-US" dirty="0"/>
              <a:t> for over six years. In my role, I oversee the B.C. Open Collection, which is a collection of over 350 open textbooks and open courses. I also manage a small team that supports faculty and staff in B.C. use, create, and adapt open educational resources. As such, I know a lot about everything that goes into creating and adapting open educational resources. This includes a lot of knowledge and experience around creating digital educational materials that are accessible for disabled students.</a:t>
            </a:r>
          </a:p>
          <a:p>
            <a:pPr algn="l"/>
            <a:r>
              <a:rPr lang="en-US" dirty="0"/>
              <a:t>I have a Masters of Design in Inclusive Design from OCAD University in Toronto. As part of my master's work, I produced a podcast that looked at knowledge justice and knowledge equity in the context of open education. So I have a strong interest and commitment to equity in open education that I am bringing into this project. </a:t>
            </a:r>
          </a:p>
          <a:p>
            <a:pPr algn="l"/>
            <a:r>
              <a:rPr lang="en-US" dirty="0"/>
              <a:t>I am a settler of mixed European ancestry, and my family and ancestors have lived uninvited on the lands of Indigenous Peoples across so called North America for over 150 years. I grew up on Tsimshian territory on the northwest cost in BC, and I spent nearly 10 years on the territories of the </a:t>
            </a:r>
            <a:r>
              <a:rPr lang="en-US" dirty="0" err="1"/>
              <a:t>lək̓ʷəŋən</a:t>
            </a:r>
            <a:r>
              <a:rPr lang="en-US" dirty="0"/>
              <a:t> Peoples, known today as the </a:t>
            </a:r>
            <a:r>
              <a:rPr lang="en-US" dirty="0">
                <a:hlinkClick r:id="rId3"/>
              </a:rPr>
              <a:t>Songhees</a:t>
            </a:r>
            <a:r>
              <a:rPr lang="en-US" dirty="0"/>
              <a:t> and </a:t>
            </a:r>
            <a:r>
              <a:rPr lang="en-US" dirty="0">
                <a:hlinkClick r:id="rId4"/>
              </a:rPr>
              <a:t>Esquimalt</a:t>
            </a:r>
            <a:r>
              <a:rPr lang="en-US" dirty="0"/>
              <a:t> Nations, and the territories of the </a:t>
            </a:r>
            <a:r>
              <a:rPr lang="en-US" dirty="0">
                <a:hlinkClick r:id="rId5"/>
              </a:rPr>
              <a:t>W̱SÁNEĆ Peoples</a:t>
            </a:r>
            <a:r>
              <a:rPr lang="en-US" dirty="0"/>
              <a:t>, which is where I completed my undergraduate and masters education, as well as started my work in open education. I am very grateful for the time I’ve spent living and learning in each of these places.</a:t>
            </a:r>
          </a:p>
          <a:p>
            <a:pPr algn="l"/>
            <a:r>
              <a:rPr lang="en-US" dirty="0"/>
              <a:t>I am joining you all today from </a:t>
            </a:r>
            <a:r>
              <a:rPr lang="en-CA" dirty="0" err="1"/>
              <a:t>Moh’kins’tsis</a:t>
            </a:r>
            <a:r>
              <a:rPr lang="en-CA" dirty="0"/>
              <a:t>, which is the area that is now the city of Calgary and part of Treaty Seven. The Peoples that are part of Treaty 7 include the Blackfoot, the Tsuut’ina Nation, and the Stoney Nakoda. I have only lived here since August, so I am still very new to these lands</a:t>
            </a:r>
            <a:r>
              <a:rPr lang="en-US" dirty="0"/>
              <a:t> but grateful to be here.</a:t>
            </a:r>
          </a:p>
          <a:p>
            <a:pPr algn="l"/>
            <a:r>
              <a:rPr lang="en-US" dirty="0"/>
              <a:t>As a settler, acknowledging the lands and Indigenous nations is important to me because this country was built on genocide and violence that continues to this day, and as a settler I have a responsibility to not turn away from that fact, and I see land acknowledgements as a way to hold myself accountable to action beyond just acknowledging the land. Also, land acknowledgements are a regular practice that give me space to reflect and learn about the lands I live on and the Peoples who continue to care for these lands.</a:t>
            </a:r>
          </a:p>
          <a:p>
            <a:pPr algn="l"/>
            <a:r>
              <a:rPr lang="en-US" dirty="0"/>
              <a:t>I share all of these things so explicitly because I believe that education is always political, and our politics and positionality always influence how we teach, design, and understand the world. Ignoring those things does not make our work better. I believe that equity in education doesn’t happen by accident. It requires intention, care, and the willingness to listen and learn, and those are all things that I aim to bring forward in this project.</a:t>
            </a:r>
          </a:p>
          <a:p>
            <a:endParaRPr lang="en-US" dirty="0">
              <a:solidFill>
                <a:srgbClr val="000000"/>
              </a:solidFill>
              <a:latin typeface="Calibri"/>
              <a:cs typeface="Calibri"/>
            </a:endParaRPr>
          </a:p>
        </p:txBody>
      </p:sp>
    </p:spTree>
    <p:extLst>
      <p:ext uri="{BB962C8B-B14F-4D97-AF65-F5344CB8AC3E}">
        <p14:creationId xmlns:p14="http://schemas.microsoft.com/office/powerpoint/2010/main" val="428452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And then the last part of the rubric is related to timeline and budget.</a:t>
            </a:r>
            <a:endParaRPr lang="en-US" dirty="0">
              <a:solidFill>
                <a:srgbClr val="000000"/>
              </a:solidFill>
              <a:latin typeface="Calibri"/>
              <a:cs typeface="Calibri"/>
            </a:endParaRPr>
          </a:p>
          <a:p>
            <a:endParaRPr lang="en-US" dirty="0"/>
          </a:p>
          <a:p>
            <a:r>
              <a:rPr lang="en-US" dirty="0"/>
              <a:t>So for timeline, we are looking for it to be realistic and </a:t>
            </a:r>
            <a:r>
              <a:rPr lang="en-US" dirty="0" err="1"/>
              <a:t>specfic</a:t>
            </a:r>
            <a:r>
              <a:rPr lang="en-US" dirty="0"/>
              <a:t>, to see that it accounts for all work described in the work plan, and allows for all work to be completed by March 1, 2024.</a:t>
            </a:r>
          </a:p>
          <a:p>
            <a:endParaRPr lang="en-US" dirty="0"/>
          </a:p>
          <a:p>
            <a:r>
              <a:rPr lang="en-US" dirty="0"/>
              <a:t>For the budget, we would like it to be easy for us to understand and to outline direct and in-kind costs and when those costs are expected to occur. We are also looking to see if team members are paid fairly for their expected contributions.</a:t>
            </a:r>
          </a:p>
        </p:txBody>
      </p:sp>
    </p:spTree>
    <p:extLst>
      <p:ext uri="{BB962C8B-B14F-4D97-AF65-F5344CB8AC3E}">
        <p14:creationId xmlns:p14="http://schemas.microsoft.com/office/powerpoint/2010/main" val="329733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If you are looking for more resources related to equity in education and educational materials, Kaitlyn and I have compiled a few links to explore. These links are included in the document of links that we shared at the beginning of the presentation, and I will get Kaitlyn to but a link to that folder in the chat again. </a:t>
            </a:r>
            <a:endParaRPr lang="en-CA"/>
          </a:p>
          <a:p>
            <a:endParaRPr lang="en-CA" dirty="0"/>
          </a:p>
          <a:p>
            <a:r>
              <a:rPr lang="en-CA" dirty="0"/>
              <a:t>So the first is the OER Equity Rubric, which I mentioned previously, that outlines the different ways </a:t>
            </a:r>
            <a:r>
              <a:rPr lang="en-CA" dirty="0" err="1"/>
              <a:t>BCcampus</a:t>
            </a:r>
            <a:r>
              <a:rPr lang="en-CA" dirty="0"/>
              <a:t> is thinking about equity in OER.</a:t>
            </a:r>
          </a:p>
          <a:p>
            <a:endParaRPr lang="en-CA" dirty="0"/>
          </a:p>
          <a:p>
            <a:r>
              <a:rPr lang="en-CA" dirty="0"/>
              <a:t>Then there is a collection of guiding questions to help think through how to create equitable OER with intention.</a:t>
            </a:r>
          </a:p>
          <a:p>
            <a:endParaRPr lang="en-CA" dirty="0"/>
          </a:p>
          <a:p>
            <a:r>
              <a:rPr lang="en-CA" dirty="0"/>
              <a:t>The next is an article that talks about an instructor's project to adapt a different Psychology open textbook to make it more equitable. In the article, she describes a crowdsourcing approach she tool.</a:t>
            </a:r>
          </a:p>
          <a:p>
            <a:endParaRPr lang="en-CA" dirty="0"/>
          </a:p>
          <a:p>
            <a:r>
              <a:rPr lang="en-CA" dirty="0"/>
              <a:t>The next is an OER created by people at KPU that describes inclusive pedagogies.</a:t>
            </a:r>
          </a:p>
          <a:p>
            <a:endParaRPr lang="en-CA" dirty="0"/>
          </a:p>
          <a:p>
            <a:r>
              <a:rPr lang="en-CA" dirty="0"/>
              <a:t>And finally, there is the post-secondary directory, which is a resource that outlines all of the open education work happening at different institutions in the province. If you are looking for support related to open education at your institution, you will be able to find more information in that resource.</a:t>
            </a:r>
          </a:p>
        </p:txBody>
      </p:sp>
    </p:spTree>
    <p:extLst>
      <p:ext uri="{BB962C8B-B14F-4D97-AF65-F5344CB8AC3E}">
        <p14:creationId xmlns:p14="http://schemas.microsoft.com/office/powerpoint/2010/main" val="221878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lang="en-US" dirty="0"/>
              <a:t>And with that, I'd like to open it up to questions. Stop recording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186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For anyone here that might not be familiar with </a:t>
            </a:r>
            <a:r>
              <a:rPr lang="en-US" dirty="0" err="1">
                <a:solidFill>
                  <a:srgbClr val="000000"/>
                </a:solidFill>
                <a:latin typeface="Calibri"/>
                <a:cs typeface="Calibri"/>
              </a:rPr>
              <a:t>BCcampus</a:t>
            </a:r>
            <a:r>
              <a:rPr lang="en-US" dirty="0">
                <a:solidFill>
                  <a:srgbClr val="000000"/>
                </a:solidFill>
                <a:latin typeface="Calibri"/>
                <a:cs typeface="Calibri"/>
              </a:rPr>
              <a:t>, we are a provincial organization</a:t>
            </a:r>
          </a:p>
          <a:p>
            <a:pPr marL="171450" indent="-171450" algn="l">
              <a:lnSpc>
                <a:spcPct val="90000"/>
              </a:lnSpc>
              <a:spcBef>
                <a:spcPts val="700"/>
              </a:spcBef>
              <a:buFont typeface="Arial"/>
              <a:buChar char="•"/>
            </a:pPr>
            <a:r>
              <a:rPr lang="en-CA" dirty="0"/>
              <a:t>Funded by the Ministry of Post-Secondary Education and Future Skills</a:t>
            </a:r>
            <a:endParaRPr lang="en-US" dirty="0"/>
          </a:p>
          <a:p>
            <a:pPr marL="171450" indent="-171450" algn="l">
              <a:lnSpc>
                <a:spcPct val="90000"/>
              </a:lnSpc>
              <a:spcBef>
                <a:spcPts val="700"/>
              </a:spcBef>
              <a:buFont typeface="Arial"/>
              <a:buChar char="•"/>
            </a:pPr>
            <a:r>
              <a:rPr lang="en-CA" dirty="0"/>
              <a:t>Three areas of practice: Open Education, Learning and Teaching, and Collaborative Projects</a:t>
            </a:r>
          </a:p>
          <a:p>
            <a:pPr marL="171450" indent="-171450" algn="l">
              <a:lnSpc>
                <a:spcPct val="90000"/>
              </a:lnSpc>
              <a:spcBef>
                <a:spcPts val="700"/>
              </a:spcBef>
              <a:buFont typeface="Arial"/>
              <a:buChar char="•"/>
            </a:pPr>
            <a:r>
              <a:rPr lang="en-CA" dirty="0"/>
              <a:t>The Open Education team also receives funding from the Hewlett Foundation, which is where the funding for this project is coming from.</a:t>
            </a:r>
          </a:p>
          <a:p>
            <a:pPr marL="171450" indent="-171450" algn="l">
              <a:lnSpc>
                <a:spcPct val="90000"/>
              </a:lnSpc>
              <a:spcBef>
                <a:spcPts val="700"/>
              </a:spcBef>
              <a:buFont typeface="Arial"/>
              <a:buChar char="•"/>
            </a:pPr>
            <a:endParaRPr lang="en-CA" dirty="0"/>
          </a:p>
          <a:p>
            <a:pPr algn="l">
              <a:lnSpc>
                <a:spcPct val="90000"/>
              </a:lnSpc>
              <a:spcBef>
                <a:spcPts val="700"/>
              </a:spcBef>
            </a:pPr>
            <a:r>
              <a:rPr lang="en-CA" dirty="0"/>
              <a:t>Our mandate is to </a:t>
            </a:r>
            <a:r>
              <a:rPr lang="en-US" dirty="0"/>
              <a:t>provide teaching, learning, educational technology, and open education support to the post-secondary institutions of British Columbia. We accomplish this through collaborative leadership that brings innovative resources and effective expertise together to create awareness, understanding, and adoption of openly available curricular resources. Ultimately, our goal is to improve student learning.</a:t>
            </a:r>
            <a:endParaRPr lang="en-CA" dirty="0"/>
          </a:p>
        </p:txBody>
      </p:sp>
    </p:spTree>
    <p:extLst>
      <p:ext uri="{BB962C8B-B14F-4D97-AF65-F5344CB8AC3E}">
        <p14:creationId xmlns:p14="http://schemas.microsoft.com/office/powerpoint/2010/main" val="183151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So the goal for this project is to take two open textbooks that are well adopted in BC and adapt them with the goal of making the content and approach of the textbook more equitable and inclusive.</a:t>
            </a:r>
          </a:p>
          <a:p>
            <a:endParaRPr lang="en-US" dirty="0">
              <a:latin typeface="Calibri"/>
              <a:cs typeface="Calibri"/>
            </a:endParaRPr>
          </a:p>
          <a:p>
            <a:r>
              <a:rPr lang="en-US" dirty="0">
                <a:latin typeface="Calibri"/>
                <a:cs typeface="Calibri"/>
              </a:rPr>
              <a:t>This is our first time doing something a project like this at BCcampus, so it's an opportunity to try things and learn.</a:t>
            </a:r>
          </a:p>
          <a:p>
            <a:endParaRPr lang="en-US" dirty="0">
              <a:latin typeface="Calibri"/>
              <a:cs typeface="Calibri"/>
            </a:endParaRPr>
          </a:p>
          <a:p>
            <a:r>
              <a:rPr lang="en-US" dirty="0">
                <a:latin typeface="Calibri"/>
                <a:cs typeface="Calibri"/>
              </a:rPr>
              <a:t>One of the big things we are hoping to see with this project is a collaborative approach to ensure a diversity of perspectives. That's why we are looking for people to apply as a team, rather than as individuals.</a:t>
            </a:r>
          </a:p>
        </p:txBody>
      </p:sp>
    </p:spTree>
    <p:extLst>
      <p:ext uri="{BB962C8B-B14F-4D97-AF65-F5344CB8AC3E}">
        <p14:creationId xmlns:p14="http://schemas.microsoft.com/office/powerpoint/2010/main" val="405499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Now equity is a broad concept that encompasses a lot of different things. So I wanted to talk a little bit more concretely about what we mean when we talk about equity in this project.</a:t>
            </a:r>
          </a:p>
          <a:p>
            <a:endParaRPr lang="en-CA" dirty="0"/>
          </a:p>
          <a:p>
            <a:r>
              <a:rPr lang="en-CA" dirty="0"/>
              <a:t>It includes:</a:t>
            </a:r>
          </a:p>
          <a:p>
            <a:pPr marL="171450" indent="-171450" algn="l">
              <a:lnSpc>
                <a:spcPct val="90000"/>
              </a:lnSpc>
              <a:spcBef>
                <a:spcPts val="700"/>
              </a:spcBef>
              <a:buFont typeface="Arial"/>
              <a:buChar char="•"/>
            </a:pPr>
            <a:r>
              <a:rPr lang="en-CA" dirty="0"/>
              <a:t>Accessible and student centred design</a:t>
            </a:r>
            <a:endParaRPr lang="en-US" dirty="0"/>
          </a:p>
          <a:p>
            <a:pPr marL="171450" indent="-171450" algn="l">
              <a:lnSpc>
                <a:spcPct val="90000"/>
              </a:lnSpc>
              <a:spcBef>
                <a:spcPts val="700"/>
              </a:spcBef>
              <a:buFont typeface="Arial"/>
              <a:buChar char="•"/>
            </a:pPr>
            <a:r>
              <a:rPr lang="en-CA"/>
              <a:t>Inclusive language</a:t>
            </a:r>
            <a:endParaRPr lang="en-US"/>
          </a:p>
          <a:p>
            <a:pPr marL="171450" indent="-171450" algn="l">
              <a:lnSpc>
                <a:spcPct val="90000"/>
              </a:lnSpc>
              <a:spcBef>
                <a:spcPts val="700"/>
              </a:spcBef>
              <a:buFont typeface="Arial"/>
              <a:buChar char="•"/>
            </a:pPr>
            <a:r>
              <a:rPr lang="en-CA"/>
              <a:t>Representation of diversity</a:t>
            </a:r>
            <a:endParaRPr lang="en-US"/>
          </a:p>
          <a:p>
            <a:pPr marL="171450" indent="-171450" algn="l">
              <a:lnSpc>
                <a:spcPct val="90000"/>
              </a:lnSpc>
              <a:spcBef>
                <a:spcPts val="700"/>
              </a:spcBef>
              <a:buFont typeface="Arial"/>
              <a:buChar char="•"/>
            </a:pPr>
            <a:r>
              <a:rPr lang="en-CA"/>
              <a:t>Incorporation of Indigenous pedagogies</a:t>
            </a:r>
            <a:endParaRPr lang="en-US"/>
          </a:p>
          <a:p>
            <a:pPr marL="171450" indent="-171450" algn="l">
              <a:lnSpc>
                <a:spcPct val="90000"/>
              </a:lnSpc>
              <a:spcBef>
                <a:spcPts val="700"/>
              </a:spcBef>
              <a:buFont typeface="Arial"/>
              <a:buChar char="•"/>
            </a:pPr>
            <a:r>
              <a:rPr lang="en-CA" dirty="0"/>
              <a:t>Diversity of knowledge and expertise within the field of study</a:t>
            </a:r>
          </a:p>
          <a:p>
            <a:pPr marL="171450" indent="-171450" algn="l">
              <a:lnSpc>
                <a:spcPct val="90000"/>
              </a:lnSpc>
              <a:spcBef>
                <a:spcPts val="700"/>
              </a:spcBef>
              <a:buFont typeface="Arial"/>
              <a:buChar char="•"/>
            </a:pPr>
            <a:endParaRPr lang="en-CA" dirty="0"/>
          </a:p>
          <a:p>
            <a:pPr algn="l">
              <a:lnSpc>
                <a:spcPct val="90000"/>
              </a:lnSpc>
              <a:spcBef>
                <a:spcPts val="700"/>
              </a:spcBef>
            </a:pPr>
            <a:r>
              <a:rPr lang="en-CA" dirty="0"/>
              <a:t>And these things are informed by frameworks like disability justice, anti-racism, decolonization, feminist, intersectionality, epistemic justice, etc.</a:t>
            </a:r>
          </a:p>
          <a:p>
            <a:endParaRPr lang="en-CA" dirty="0"/>
          </a:p>
          <a:p>
            <a:r>
              <a:rPr lang="en-CA" dirty="0"/>
              <a:t>Now that’s a lot, and this is a project with a set amount of funding and a set deadline. We are not expecting that by the end of the project you will have produced a 100% perfectly inclusive textbook. Instead in the application we will be looking for your vision of what you hope to accomplish with the funding and what values and frameworks will be informing your approach.</a:t>
            </a:r>
          </a:p>
          <a:p>
            <a:endParaRPr lang="en-CA" dirty="0"/>
          </a:p>
          <a:p>
            <a:r>
              <a:rPr lang="en-CA" dirty="0"/>
              <a:t>My colleague Kaitlyn will drop a link to the OER Equity Rubric in the chat, which goes into a lot more information about how we are thinking about equity in the context of open educational resources.</a:t>
            </a:r>
          </a:p>
        </p:txBody>
      </p:sp>
    </p:spTree>
    <p:extLst>
      <p:ext uri="{BB962C8B-B14F-4D97-AF65-F5344CB8AC3E}">
        <p14:creationId xmlns:p14="http://schemas.microsoft.com/office/powerpoint/2010/main" val="336696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So there are two call for proposals open right now. One for each of the open textbooks that are posted on the screen.</a:t>
            </a:r>
          </a:p>
          <a:p>
            <a:pPr marL="0" indent="0">
              <a:buFont typeface="Arial" panose="020B0604020202020204" pitchFamily="34" charset="0"/>
              <a:buNone/>
            </a:pPr>
            <a:endParaRPr lang="en-US" dirty="0">
              <a:solidFill>
                <a:srgbClr val="000000"/>
              </a:solidFill>
              <a:latin typeface="Calibri"/>
              <a:cs typeface="Calibri"/>
            </a:endParaRPr>
          </a:p>
          <a:p>
            <a:r>
              <a:rPr lang="en-US" i="1" dirty="0">
                <a:hlinkClick r:id="rId3"/>
              </a:rPr>
              <a:t>Introduction to Psychology</a:t>
            </a:r>
            <a:r>
              <a:rPr lang="en-US" dirty="0">
                <a:hlinkClick r:id="rId3"/>
              </a:rPr>
              <a:t>, 1st Canadian Edition</a:t>
            </a:r>
            <a:r>
              <a:rPr lang="en-US" dirty="0"/>
              <a:t> was adapted by Jennifer Walinga in 2014 from an American open textbook published in 2010. The adaption focused on revising the book to make it relevant for Canadian post-secondary students.</a:t>
            </a:r>
          </a:p>
          <a:p>
            <a:r>
              <a:rPr lang="en-US" dirty="0"/>
              <a:t>Since 2014 this book has been adopted by B.C. faculty in more than 200 psychology courses and has saved students $810,000. This book has not been meaningfully updated since 2014, so it’s quite out of date.</a:t>
            </a:r>
          </a:p>
          <a:p>
            <a:pPr marL="0" indent="0">
              <a:buFont typeface="Arial" panose="020B0604020202020204" pitchFamily="34" charset="0"/>
              <a:buNone/>
            </a:pPr>
            <a:endParaRPr lang="en-US" i="1" dirty="0">
              <a:solidFill>
                <a:srgbClr val="000000"/>
              </a:solidFill>
              <a:latin typeface="Calibri"/>
              <a:cs typeface="Calibri"/>
            </a:endParaRPr>
          </a:p>
          <a:p>
            <a:pPr marL="0" indent="0">
              <a:buFont typeface="Arial" panose="020B0604020202020204" pitchFamily="34" charset="0"/>
              <a:buNone/>
            </a:pPr>
            <a:r>
              <a:rPr lang="en-US" i="1" dirty="0">
                <a:solidFill>
                  <a:srgbClr val="000000"/>
                </a:solidFill>
                <a:latin typeface="Calibri"/>
                <a:cs typeface="Calibri"/>
              </a:rPr>
              <a:t>Introduction to Sociology </a:t>
            </a:r>
            <a:r>
              <a:rPr lang="en-US" dirty="0"/>
              <a:t>has been adopted by B.C. faculty in more than 275 sociology courses and has saved students over $1.4 million since 2015. The book </a:t>
            </a:r>
            <a:r>
              <a:rPr lang="en-US" dirty="0">
                <a:solidFill>
                  <a:srgbClr val="000000"/>
                </a:solidFill>
                <a:latin typeface="Calibri"/>
                <a:cs typeface="Calibri"/>
              </a:rPr>
              <a:t>was adapted by William Little in 2015 from OpenStax’s Introduction to Sociology. The adaption focused on revising the book to make it relevant for Canadian post-secondary students. William Little published a second Canadian edition in 2016 and is nearly finished a third Canadian edition that will be adapted through this grant. So for those interested in adaptation this book, you will see that on the call for proposals page you can view a draft of the third edition as a PDF, which is a better representation of the version of the book that you would be adapting that the 2</a:t>
            </a:r>
            <a:r>
              <a:rPr lang="en-US" baseline="30000" dirty="0">
                <a:solidFill>
                  <a:srgbClr val="000000"/>
                </a:solidFill>
                <a:latin typeface="Calibri"/>
                <a:cs typeface="Calibri"/>
              </a:rPr>
              <a:t>nd</a:t>
            </a:r>
            <a:r>
              <a:rPr lang="en-US" dirty="0">
                <a:solidFill>
                  <a:srgbClr val="000000"/>
                </a:solidFill>
                <a:latin typeface="Calibri"/>
                <a:cs typeface="Calibri"/>
              </a:rPr>
              <a:t> edition from 2016. The 3</a:t>
            </a:r>
            <a:r>
              <a:rPr lang="en-US" baseline="30000" dirty="0">
                <a:solidFill>
                  <a:srgbClr val="000000"/>
                </a:solidFill>
                <a:latin typeface="Calibri"/>
                <a:cs typeface="Calibri"/>
              </a:rPr>
              <a:t>rd</a:t>
            </a:r>
            <a:r>
              <a:rPr lang="en-US" dirty="0">
                <a:solidFill>
                  <a:srgbClr val="000000"/>
                </a:solidFill>
                <a:latin typeface="Calibri"/>
                <a:cs typeface="Calibri"/>
              </a:rPr>
              <a:t> edition will be completed by the time this project gets going.</a:t>
            </a:r>
          </a:p>
          <a:p>
            <a:pPr marL="0" indent="0">
              <a:buFont typeface="Arial" panose="020B0604020202020204" pitchFamily="34" charset="0"/>
              <a:buNone/>
            </a:pPr>
            <a:endParaRPr lang="en-US" dirty="0">
              <a:solidFill>
                <a:srgbClr val="000000"/>
              </a:solidFill>
              <a:latin typeface="Calibri"/>
              <a:cs typeface="Calibri"/>
            </a:endParaRPr>
          </a:p>
          <a:p>
            <a:pPr marL="0" indent="0">
              <a:buFont typeface="Arial" panose="020B0604020202020204" pitchFamily="34" charset="0"/>
              <a:buNone/>
            </a:pPr>
            <a:r>
              <a:rPr lang="en-US" dirty="0">
                <a:solidFill>
                  <a:srgbClr val="000000"/>
                </a:solidFill>
                <a:latin typeface="Calibri"/>
                <a:cs typeface="Calibri"/>
              </a:rPr>
              <a:t>So because one of these books is very recently updated while the other one hasn’t been updated for nearly 10 years, we are expecting significant differences in what each project will accomplish. It also means that there is a little bit more funding available for the Introduction to Psychology text.</a:t>
            </a:r>
          </a:p>
        </p:txBody>
      </p:sp>
    </p:spTree>
    <p:extLst>
      <p:ext uri="{BB962C8B-B14F-4D97-AF65-F5344CB8AC3E}">
        <p14:creationId xmlns:p14="http://schemas.microsoft.com/office/powerpoint/2010/main" val="35116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an adaptation project, you have the ability to take the existing content and make changes. This can include</a:t>
            </a:r>
          </a:p>
          <a:p>
            <a:pPr marL="171450" indent="-171450">
              <a:buFont typeface="Arial" panose="020B0604020202020204" pitchFamily="34" charset="0"/>
              <a:buChar char="•"/>
            </a:pPr>
            <a:r>
              <a:rPr lang="en-CA" dirty="0"/>
              <a:t>Editing content by changing names or language</a:t>
            </a:r>
          </a:p>
          <a:p>
            <a:pPr marL="171450" indent="-171450">
              <a:buFont typeface="Arial" panose="020B0604020202020204" pitchFamily="34" charset="0"/>
              <a:buChar char="•"/>
            </a:pPr>
            <a:r>
              <a:rPr lang="en-CA" dirty="0"/>
              <a:t>Rewriting sections or chapters</a:t>
            </a:r>
          </a:p>
          <a:p>
            <a:pPr marL="171450" indent="-171450">
              <a:buFont typeface="Arial" panose="020B0604020202020204" pitchFamily="34" charset="0"/>
              <a:buChar char="•"/>
            </a:pPr>
            <a:r>
              <a:rPr lang="en-CA" dirty="0"/>
              <a:t>Reframing the discussion of a particular topic</a:t>
            </a:r>
          </a:p>
          <a:p>
            <a:pPr marL="171450" indent="-171450">
              <a:buFont typeface="Arial" panose="020B0604020202020204" pitchFamily="34" charset="0"/>
              <a:buChar char="•"/>
            </a:pPr>
            <a:r>
              <a:rPr lang="en-CA" dirty="0"/>
              <a:t>Removing content that is no longer relevant or reducing the length of chapters</a:t>
            </a:r>
          </a:p>
          <a:p>
            <a:pPr marL="171450" indent="-171450">
              <a:buFont typeface="Arial" panose="020B0604020202020204" pitchFamily="34" charset="0"/>
              <a:buChar char="•"/>
            </a:pPr>
            <a:r>
              <a:rPr lang="en-CA" dirty="0"/>
              <a:t>Adding new examples, images, references, and points of view</a:t>
            </a:r>
          </a:p>
          <a:p>
            <a:pPr marL="171450" indent="-171450">
              <a:buFont typeface="Arial" panose="020B0604020202020204" pitchFamily="34" charset="0"/>
              <a:buChar char="•"/>
            </a:pPr>
            <a:r>
              <a:rPr lang="en-CA" dirty="0"/>
              <a:t>Transforming text into multimedia </a:t>
            </a:r>
          </a:p>
        </p:txBody>
      </p:sp>
    </p:spTree>
    <p:extLst>
      <p:ext uri="{BB962C8B-B14F-4D97-AF65-F5344CB8AC3E}">
        <p14:creationId xmlns:p14="http://schemas.microsoft.com/office/powerpoint/2010/main" val="191714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this is the support that BCcampus is able to provide for this project:</a:t>
            </a:r>
          </a:p>
          <a:p>
            <a:pPr marL="171450" indent="-171450">
              <a:buFont typeface="Arial" panose="020B0604020202020204" pitchFamily="34" charset="0"/>
              <a:buChar char="•"/>
            </a:pPr>
            <a:r>
              <a:rPr lang="en-CA" dirty="0"/>
              <a:t>There is direct funding available, $20 thousand for Introduction to psychology open textbook and $17,500 for the Introduction to Sociology open textbook.</a:t>
            </a:r>
          </a:p>
          <a:p>
            <a:pPr marL="171450" indent="-171450">
              <a:buFont typeface="Arial" panose="020B0604020202020204" pitchFamily="34" charset="0"/>
              <a:buChar char="•"/>
            </a:pPr>
            <a:r>
              <a:rPr lang="en-CA" dirty="0"/>
              <a:t>In addition, each project team will have access to a curriculum equity consultant who has instructional design expertise and has worked on open projects with BCcampus in the past</a:t>
            </a:r>
          </a:p>
          <a:p>
            <a:pPr marL="171450" indent="-171450">
              <a:buFont typeface="Arial" panose="020B0604020202020204" pitchFamily="34" charset="0"/>
              <a:buChar char="•"/>
            </a:pPr>
            <a:r>
              <a:rPr lang="en-CA" dirty="0"/>
              <a:t>BCcampus will also provide training around accessible publishing, open licencing, and Pressbooks, the publishing tool these projects will use. We will be available to support these things throughout the project.</a:t>
            </a:r>
          </a:p>
          <a:p>
            <a:pPr marL="171450" indent="-171450">
              <a:buFont typeface="Arial" panose="020B0604020202020204" pitchFamily="34" charset="0"/>
              <a:buChar char="•"/>
            </a:pPr>
            <a:r>
              <a:rPr lang="en-CA" dirty="0"/>
              <a:t>And then when the project is done, BCcampus will also pay to have the books copyedited.</a:t>
            </a:r>
          </a:p>
        </p:txBody>
      </p:sp>
    </p:spTree>
    <p:extLst>
      <p:ext uri="{BB962C8B-B14F-4D97-AF65-F5344CB8AC3E}">
        <p14:creationId xmlns:p14="http://schemas.microsoft.com/office/powerpoint/2010/main" val="1237587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1" hasCustomPrompt="1"/>
          </p:nvPr>
        </p:nvSpPr>
        <p:spPr>
          <a:xfrm>
            <a:off x="398173" y="3230273"/>
            <a:ext cx="3914201" cy="1214536"/>
          </a:xfrm>
          <a:prstGeom prst="rect">
            <a:avLst/>
          </a:prstGeom>
        </p:spPr>
        <p:txBody>
          <a:bodyPr/>
          <a:lstStyle>
            <a:lvl1pPr marL="0" indent="0">
              <a:buSzTx/>
              <a:buFontTx/>
              <a:buNone/>
              <a:defRPr sz="1300"/>
            </a:lvl1pPr>
          </a:lstStyle>
          <a:p>
            <a:r>
              <a:rPr dirty="0"/>
              <a:t>Presenter Info</a:t>
            </a:r>
          </a:p>
        </p:txBody>
      </p:sp>
      <p:sp>
        <p:nvSpPr>
          <p:cNvPr id="12" name="Title Text"/>
          <p:cNvSpPr txBox="1">
            <a:spLocks noGrp="1"/>
          </p:cNvSpPr>
          <p:nvPr>
            <p:ph type="title"/>
          </p:nvPr>
        </p:nvSpPr>
        <p:spPr>
          <a:xfrm>
            <a:off x="398174" y="1305704"/>
            <a:ext cx="7588914" cy="1076739"/>
          </a:xfrm>
          <a:prstGeom prst="rect">
            <a:avLst/>
          </a:prstGeom>
        </p:spPr>
        <p:txBody>
          <a:bodyPr anchor="b"/>
          <a:lstStyle>
            <a:lvl1pPr algn="l">
              <a:defRPr sz="4400"/>
            </a:lvl1pPr>
          </a:lstStyle>
          <a:p>
            <a:r>
              <a:t>Title Text</a:t>
            </a:r>
          </a:p>
        </p:txBody>
      </p:sp>
      <p:sp>
        <p:nvSpPr>
          <p:cNvPr id="13" name="Body Level One…"/>
          <p:cNvSpPr txBox="1">
            <a:spLocks noGrp="1"/>
          </p:cNvSpPr>
          <p:nvPr>
            <p:ph type="body" sz="quarter" idx="1"/>
          </p:nvPr>
        </p:nvSpPr>
        <p:spPr>
          <a:xfrm>
            <a:off x="398174" y="2535447"/>
            <a:ext cx="7588914" cy="541822"/>
          </a:xfrm>
          <a:prstGeom prst="rect">
            <a:avLst/>
          </a:prstGeom>
        </p:spPr>
        <p:txBody>
          <a:bodyP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ext Placeholder 10">
            <a:extLst>
              <a:ext uri="{FF2B5EF4-FFF2-40B4-BE49-F238E27FC236}">
                <a16:creationId xmlns:a16="http://schemas.microsoft.com/office/drawing/2014/main" id="{00E7B501-1A3E-788D-590D-7DBD7D9F960E}"/>
              </a:ext>
            </a:extLst>
          </p:cNvPr>
          <p:cNvSpPr>
            <a:spLocks noGrp="1"/>
          </p:cNvSpPr>
          <p:nvPr>
            <p:ph type="body" sz="quarter" idx="22" hasCustomPrompt="1"/>
          </p:nvPr>
        </p:nvSpPr>
        <p:spPr>
          <a:xfrm>
            <a:off x="3293773" y="3230273"/>
            <a:ext cx="3914201" cy="1214536"/>
          </a:xfrm>
          <a:prstGeom prst="rect">
            <a:avLst/>
          </a:prstGeom>
        </p:spPr>
        <p:txBody>
          <a:bodyPr/>
          <a:lstStyle>
            <a:lvl1pPr marL="0" indent="0">
              <a:buSzTx/>
              <a:buFontTx/>
              <a:buNone/>
              <a:defRPr sz="1300"/>
            </a:lvl1pPr>
          </a:lstStyle>
          <a:p>
            <a:r>
              <a:rPr dirty="0"/>
              <a:t>Presenter Info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u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Body Level One…"/>
          <p:cNvSpPr txBox="1">
            <a:spLocks noGrp="1"/>
          </p:cNvSpPr>
          <p:nvPr>
            <p:ph type="body" sz="half" idx="1"/>
          </p:nvPr>
        </p:nvSpPr>
        <p:spPr>
          <a:xfrm>
            <a:off x="1143000" y="1394298"/>
            <a:ext cx="6858000" cy="2555132"/>
          </a:xfrm>
          <a:prstGeom prst="rect">
            <a:avLst/>
          </a:prstGeom>
        </p:spPr>
        <p:txBody>
          <a:bodyPr>
            <a:noAutofit/>
          </a:bodyPr>
          <a:lstStyle>
            <a:lvl1pPr marL="0" indent="0">
              <a:buSzTx/>
              <a:buFontTx/>
              <a:buNone/>
              <a:defRPr sz="2400"/>
            </a:lvl1pPr>
            <a:lvl2pPr marL="0" indent="342900">
              <a:buSzTx/>
              <a:buFontTx/>
              <a:buNone/>
              <a:defRPr sz="2400"/>
            </a:lvl2pPr>
            <a:lvl3pPr marL="0" indent="685800">
              <a:buSzTx/>
              <a:buFontTx/>
              <a:buNone/>
              <a:defRPr sz="2400"/>
            </a:lvl3pPr>
            <a:lvl4pPr marL="0" indent="1028700">
              <a:buSzTx/>
              <a:buFontTx/>
              <a:buNone/>
              <a:defRPr sz="2400"/>
            </a:lvl4pPr>
            <a:lvl5pPr marL="0" indent="1371600">
              <a:buSzTx/>
              <a:buFont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 name="Title Text"/>
          <p:cNvSpPr txBox="1">
            <a:spLocks noGrp="1"/>
          </p:cNvSpPr>
          <p:nvPr>
            <p:ph type="title"/>
          </p:nvPr>
        </p:nvSpPr>
        <p:spPr>
          <a:xfrm>
            <a:off x="1143000" y="195597"/>
            <a:ext cx="6858000" cy="1004958"/>
          </a:xfrm>
          <a:prstGeom prst="rect">
            <a:avLst/>
          </a:prstGeom>
        </p:spPr>
        <p:txBody>
          <a:bodyPr anchor="b"/>
          <a:lstStyle>
            <a:lvl1pPr>
              <a:defRPr sz="4000"/>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rang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Body Level One…"/>
          <p:cNvSpPr txBox="1">
            <a:spLocks noGrp="1"/>
          </p:cNvSpPr>
          <p:nvPr>
            <p:ph type="body" sz="half" idx="1"/>
          </p:nvPr>
        </p:nvSpPr>
        <p:spPr>
          <a:xfrm>
            <a:off x="1143000" y="1387813"/>
            <a:ext cx="6858000" cy="2425429"/>
          </a:xfrm>
          <a:prstGeom prst="rect">
            <a:avLst/>
          </a:prstGeom>
        </p:spPr>
        <p:txBody>
          <a:bodyPr>
            <a:noAutofit/>
          </a:bodyPr>
          <a:lstStyle>
            <a:lvl1pPr marL="0" indent="0">
              <a:buSzTx/>
              <a:buFontTx/>
              <a:buNone/>
              <a:defRPr sz="2400"/>
            </a:lvl1pPr>
            <a:lvl2pPr marL="0" indent="342900">
              <a:buSzTx/>
              <a:buFontTx/>
              <a:buNone/>
              <a:defRPr sz="2400"/>
            </a:lvl2pPr>
            <a:lvl3pPr marL="0" indent="685800">
              <a:buSzTx/>
              <a:buFontTx/>
              <a:buNone/>
              <a:defRPr sz="2400"/>
            </a:lvl3pPr>
            <a:lvl4pPr marL="0" indent="1028700">
              <a:buSzTx/>
              <a:buFontTx/>
              <a:buNone/>
              <a:defRPr sz="2400"/>
            </a:lvl4pPr>
            <a:lvl5pPr marL="0" indent="1371600">
              <a:buSzTx/>
              <a:buFont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Title Text"/>
          <p:cNvSpPr txBox="1">
            <a:spLocks noGrp="1"/>
          </p:cNvSpPr>
          <p:nvPr>
            <p:ph type="title"/>
          </p:nvPr>
        </p:nvSpPr>
        <p:spPr>
          <a:xfrm>
            <a:off x="1143000" y="173191"/>
            <a:ext cx="6858000" cy="1004957"/>
          </a:xfrm>
          <a:prstGeom prst="rect">
            <a:avLst/>
          </a:prstGeom>
        </p:spPr>
        <p:txBody>
          <a:bodyPr anchor="b"/>
          <a:lstStyle>
            <a:lvl1pPr>
              <a:defRPr sz="4000"/>
            </a:lvl1pPr>
          </a:lstStyle>
          <a:p>
            <a:r>
              <a:rPr dirty="0"/>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rang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Body Level One…"/>
          <p:cNvSpPr txBox="1">
            <a:spLocks noGrp="1"/>
          </p:cNvSpPr>
          <p:nvPr>
            <p:ph type="body" sz="half" idx="1"/>
          </p:nvPr>
        </p:nvSpPr>
        <p:spPr>
          <a:xfrm>
            <a:off x="1143000" y="1387813"/>
            <a:ext cx="3429000" cy="2425429"/>
          </a:xfrm>
          <a:prstGeom prst="rect">
            <a:avLst/>
          </a:prstGeom>
        </p:spPr>
        <p:txBody>
          <a:bodyPr>
            <a:noAutofit/>
          </a:bodyPr>
          <a:lstStyle>
            <a:lvl1pPr marL="0" indent="0">
              <a:buSzTx/>
              <a:buFontTx/>
              <a:buNone/>
              <a:defRPr sz="2400"/>
            </a:lvl1pPr>
            <a:lvl2pPr marL="0" indent="342900">
              <a:buSzTx/>
              <a:buFontTx/>
              <a:buNone/>
              <a:defRPr sz="2400"/>
            </a:lvl2pPr>
            <a:lvl3pPr marL="0" indent="685800">
              <a:buSzTx/>
              <a:buFontTx/>
              <a:buNone/>
              <a:defRPr sz="2400"/>
            </a:lvl3pPr>
            <a:lvl4pPr marL="0" indent="1028700">
              <a:buSzTx/>
              <a:buFontTx/>
              <a:buNone/>
              <a:defRPr sz="2400"/>
            </a:lvl4pPr>
            <a:lvl5pPr marL="0" indent="1371600">
              <a:buSzTx/>
              <a:buFont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Title Text"/>
          <p:cNvSpPr txBox="1">
            <a:spLocks noGrp="1"/>
          </p:cNvSpPr>
          <p:nvPr>
            <p:ph type="title"/>
          </p:nvPr>
        </p:nvSpPr>
        <p:spPr>
          <a:xfrm>
            <a:off x="1143000" y="173191"/>
            <a:ext cx="6858000" cy="1004957"/>
          </a:xfrm>
          <a:prstGeom prst="rect">
            <a:avLst/>
          </a:prstGeom>
        </p:spPr>
        <p:txBody>
          <a:bodyPr anchor="b"/>
          <a:lstStyle>
            <a:lvl1pPr>
              <a:defRPr sz="4000"/>
            </a:lvl1pPr>
          </a:lstStyle>
          <a:p>
            <a:r>
              <a:rPr dirty="0"/>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B9315267-EFAD-58F7-1E3E-E69F7E464C2E}"/>
              </a:ext>
            </a:extLst>
          </p:cNvPr>
          <p:cNvSpPr>
            <a:spLocks noGrp="1"/>
          </p:cNvSpPr>
          <p:nvPr>
            <p:ph type="body" sz="quarter" idx="10"/>
          </p:nvPr>
        </p:nvSpPr>
        <p:spPr>
          <a:xfrm>
            <a:off x="4693920" y="1387813"/>
            <a:ext cx="3307079" cy="2425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078425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tandard Slide - Center Title">
    <p:spTree>
      <p:nvGrpSpPr>
        <p:cNvPr id="1" name=""/>
        <p:cNvGrpSpPr/>
        <p:nvPr/>
      </p:nvGrpSpPr>
      <p:grpSpPr>
        <a:xfrm>
          <a:off x="0" y="0"/>
          <a:ext cx="0" cy="0"/>
          <a:chOff x="0" y="0"/>
          <a:chExt cx="0" cy="0"/>
        </a:xfrm>
      </p:grpSpPr>
      <p:sp>
        <p:nvSpPr>
          <p:cNvPr id="48"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andard Slide - Center Title">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918DF89B-4708-97D3-68F8-ECE5DA78A587}"/>
              </a:ext>
            </a:extLst>
          </p:cNvPr>
          <p:cNvSpPr>
            <a:spLocks noGrp="1"/>
          </p:cNvSpPr>
          <p:nvPr>
            <p:ph sz="quarter" idx="10"/>
          </p:nvPr>
        </p:nvSpPr>
        <p:spPr>
          <a:xfrm>
            <a:off x="628650" y="1438275"/>
            <a:ext cx="3943350" cy="3011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a16="http://schemas.microsoft.com/office/drawing/2014/main" id="{F972E414-77FD-0198-8DF4-AD981ACFEA13}"/>
              </a:ext>
            </a:extLst>
          </p:cNvPr>
          <p:cNvSpPr>
            <a:spLocks noGrp="1"/>
          </p:cNvSpPr>
          <p:nvPr>
            <p:ph sz="quarter" idx="11"/>
          </p:nvPr>
        </p:nvSpPr>
        <p:spPr>
          <a:xfrm>
            <a:off x="4657345" y="1446213"/>
            <a:ext cx="3858006" cy="3003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7962780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ndard Slide - with Copyrigh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Body Level One…"/>
          <p:cNvSpPr txBox="1">
            <a:spLocks noGrp="1"/>
          </p:cNvSpPr>
          <p:nvPr>
            <p:ph type="body" idx="1"/>
          </p:nvPr>
        </p:nvSpPr>
        <p:spPr>
          <a:xfrm>
            <a:off x="628650" y="1369219"/>
            <a:ext cx="7886700" cy="27455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lum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Body Level One…"/>
          <p:cNvSpPr txBox="1">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Title Text"/>
          <p:cNvSpPr txBox="1">
            <a:spLocks noGrp="1"/>
          </p:cNvSpPr>
          <p:nvPr>
            <p:ph type="title"/>
          </p:nvPr>
        </p:nvSpPr>
        <p:spPr>
          <a:xfrm>
            <a:off x="628650" y="273843"/>
            <a:ext cx="7886700" cy="994173"/>
          </a:xfrm>
          <a:prstGeom prst="rect">
            <a:avLst/>
          </a:prstGeom>
        </p:spPr>
        <p:txBody>
          <a:bodyPr/>
          <a:lstStyle>
            <a:lvl1pPr algn="l"/>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losing Slide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Body Level One…"/>
          <p:cNvSpPr txBox="1">
            <a:spLocks noGrp="1"/>
          </p:cNvSpPr>
          <p:nvPr>
            <p:ph type="body" sz="half" idx="1"/>
          </p:nvPr>
        </p:nvSpPr>
        <p:spPr>
          <a:xfrm>
            <a:off x="1905000" y="2444750"/>
            <a:ext cx="6858000" cy="1807719"/>
          </a:xfrm>
          <a:prstGeom prst="rect">
            <a:avLst/>
          </a:prstGeom>
        </p:spPr>
        <p:txBody>
          <a:bodyPr/>
          <a:lstStyle>
            <a:lvl1pPr marL="0" indent="0" algn="ctr">
              <a:buSzTx/>
              <a:buFontTx/>
              <a:buNone/>
              <a:defRPr sz="2800"/>
            </a:lvl1pPr>
            <a:lvl2pPr marL="0" indent="342900" algn="ctr">
              <a:buSzTx/>
              <a:buFontTx/>
              <a:buNone/>
              <a:defRPr sz="2800"/>
            </a:lvl2pPr>
            <a:lvl3pPr marL="0" indent="685800" algn="ctr">
              <a:buSzTx/>
              <a:buFontTx/>
              <a:buNone/>
              <a:defRPr sz="2800"/>
            </a:lvl3pPr>
            <a:lvl4pPr marL="0" indent="1028700" algn="ctr">
              <a:buSzTx/>
              <a:buFontTx/>
              <a:buNone/>
              <a:defRPr sz="2800"/>
            </a:lvl4pPr>
            <a:lvl5pPr marL="0" indent="1371600" algn="ctr">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83" name="Title Text"/>
          <p:cNvSpPr txBox="1">
            <a:spLocks noGrp="1"/>
          </p:cNvSpPr>
          <p:nvPr>
            <p:ph type="title"/>
          </p:nvPr>
        </p:nvSpPr>
        <p:spPr>
          <a:xfrm>
            <a:off x="1905000" y="1194595"/>
            <a:ext cx="6858000" cy="1004957"/>
          </a:xfrm>
          <a:prstGeom prst="rect">
            <a:avLst/>
          </a:prstGeom>
        </p:spPr>
        <p:txBody>
          <a:bodyPr anchor="b"/>
          <a:lstStyle>
            <a:lvl1pPr>
              <a:defRPr sz="4000"/>
            </a:lvl1p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28650" y="1369219"/>
            <a:ext cx="7886700" cy="31204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28650" y="273845"/>
            <a:ext cx="7886700" cy="99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79" r:id="rId4"/>
    <p:sldLayoutId id="2147483653" r:id="rId5"/>
    <p:sldLayoutId id="2147483677" r:id="rId6"/>
    <p:sldLayoutId id="2147483654" r:id="rId7"/>
    <p:sldLayoutId id="2147483655" r:id="rId8"/>
    <p:sldLayoutId id="2147483657" r:id="rId9"/>
  </p:sldLayoutIdLst>
  <p:transition spd="med"/>
  <p:txStyles>
    <p:titleStyle>
      <a:lvl1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1pPr>
      <a:lvl2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2pPr>
      <a:lvl3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3pPr>
      <a:lvl4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4pPr>
      <a:lvl5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5pPr>
      <a:lvl6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6pPr>
      <a:lvl7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7pPr>
      <a:lvl8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8pPr>
      <a:lvl9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1pPr>
      <a:lvl2pPr marL="514350" marR="0" indent="-171450"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2pPr>
      <a:lvl3pPr marL="891539" marR="0" indent="-205739"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3452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4pPr>
      <a:lvl5pPr marL="16881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0310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23739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27168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0597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tex.stackexchange.com/questions/264024/autofill-letter-template"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bccampus.ca/wp-content/uploads/2023/04/OER-Equity-Rubric-2.pdf" TargetMode="External"/><Relationship Id="rId7" Type="http://schemas.openxmlformats.org/officeDocument/2006/relationships/hyperlink" Target="https://opentextbc.ca/postsecondary/"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kpu.pressbooks.pub/inclusivepedagogies/" TargetMode="External"/><Relationship Id="rId5" Type="http://schemas.openxmlformats.org/officeDocument/2006/relationships/hyperlink" Target="https://jime.open.ac.uk/articles/10.5334/jime.559" TargetMode="External"/><Relationship Id="rId4" Type="http://schemas.openxmlformats.org/officeDocument/2006/relationships/hyperlink" Target="https://docs.google.com/document/d/10kS9WhHquL8S975V82vq8i628suSYJT0Oc-bl3goi0A/edit#heading=h.xz3ufbqmnel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Placeholder 3"/>
          <p:cNvSpPr>
            <a:spLocks noGrp="1"/>
          </p:cNvSpPr>
          <p:nvPr>
            <p:ph type="body" sz="quarter" idx="21"/>
          </p:nvPr>
        </p:nvSpPr>
        <p:spPr>
          <a:xfrm>
            <a:off x="398173" y="3586113"/>
            <a:ext cx="3914201" cy="12145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p>
            <a:r>
              <a:rPr lang="en-US"/>
              <a:t>Josie Gray (she/her)</a:t>
            </a:r>
          </a:p>
          <a:p>
            <a:r>
              <a:rPr err="1"/>
              <a:t>BCcampus</a:t>
            </a:r>
            <a:endParaRPr/>
          </a:p>
          <a:p>
            <a:r>
              <a:rPr lang="en-US"/>
              <a:t>jgray</a:t>
            </a:r>
            <a:r>
              <a:t>@</a:t>
            </a:r>
            <a:r>
              <a:rPr lang="en-US"/>
              <a:t>bccampus.ca</a:t>
            </a:r>
            <a:endParaRPr/>
          </a:p>
          <a:p>
            <a:r>
              <a:rPr lang="en-US"/>
              <a:t>April 28, 2023</a:t>
            </a:r>
            <a:endParaRPr/>
          </a:p>
        </p:txBody>
      </p:sp>
      <p:sp>
        <p:nvSpPr>
          <p:cNvPr id="94" name="Title 5"/>
          <p:cNvSpPr txBox="1">
            <a:spLocks noGrp="1"/>
          </p:cNvSpPr>
          <p:nvPr>
            <p:ph type="title"/>
          </p:nvPr>
        </p:nvSpPr>
        <p:spPr>
          <a:xfrm>
            <a:off x="398174" y="917515"/>
            <a:ext cx="7588914" cy="1076739"/>
          </a:xfrm>
          <a:prstGeom prst="rect">
            <a:avLst/>
          </a:prstGeom>
        </p:spPr>
        <p:txBody>
          <a:bodyPr lIns="45719" tIns="45720" rIns="45719" bIns="45720" anchor="b">
            <a:normAutofit/>
          </a:bodyPr>
          <a:lstStyle/>
          <a:p>
            <a:r>
              <a:rPr lang="en-US" dirty="0"/>
              <a:t>Information Session</a:t>
            </a:r>
          </a:p>
        </p:txBody>
      </p:sp>
      <p:sp>
        <p:nvSpPr>
          <p:cNvPr id="95" name="Subtitle 2"/>
          <p:cNvSpPr txBox="1">
            <a:spLocks noGrp="1"/>
          </p:cNvSpPr>
          <p:nvPr>
            <p:ph type="body" sz="quarter" idx="1"/>
          </p:nvPr>
        </p:nvSpPr>
        <p:spPr>
          <a:xfrm>
            <a:off x="398174" y="1996296"/>
            <a:ext cx="8020234" cy="1221151"/>
          </a:xfrm>
          <a:prstGeom prst="rect">
            <a:avLst/>
          </a:prstGeom>
        </p:spPr>
        <p:txBody>
          <a:bodyPr lIns="45719" tIns="45720" rIns="45719" bIns="45720" anchor="t">
            <a:normAutofit fontScale="92500"/>
          </a:bodyPr>
          <a:lstStyle/>
          <a:p>
            <a:r>
              <a:rPr lang="en-US" sz="2800" dirty="0"/>
              <a:t>Open Textbook Equity Adaptation Call for Proposals</a:t>
            </a:r>
          </a:p>
          <a:p>
            <a:br>
              <a:rPr lang="en-US" sz="2000" dirty="0"/>
            </a:br>
            <a:r>
              <a:rPr lang="en-US" sz="2000" dirty="0"/>
              <a:t>Resources: bit.ly/</a:t>
            </a:r>
            <a:r>
              <a:rPr lang="en-US" sz="2000" dirty="0" err="1"/>
              <a:t>infoequityadapt</a:t>
            </a:r>
          </a:p>
        </p:txBody>
      </p:sp>
      <p:sp>
        <p:nvSpPr>
          <p:cNvPr id="2" name="Text Placeholder 1">
            <a:extLst>
              <a:ext uri="{FF2B5EF4-FFF2-40B4-BE49-F238E27FC236}">
                <a16:creationId xmlns:a16="http://schemas.microsoft.com/office/drawing/2014/main" id="{548F1FE5-EF73-9A38-FC5C-DFDAAF0B1AFC}"/>
              </a:ext>
            </a:extLst>
          </p:cNvPr>
          <p:cNvSpPr>
            <a:spLocks noGrp="1"/>
          </p:cNvSpPr>
          <p:nvPr>
            <p:ph type="body" sz="quarter" idx="22"/>
          </p:nvPr>
        </p:nvSpPr>
        <p:spPr>
          <a:xfrm>
            <a:off x="2355273" y="3586113"/>
            <a:ext cx="3914201" cy="1214536"/>
          </a:xfrm>
        </p:spPr>
        <p:txBody>
          <a:bodyPr/>
          <a:lstStyle/>
          <a:p>
            <a:pPr hangingPunct="1"/>
            <a:r>
              <a:rPr lang="en-US" dirty="0"/>
              <a:t>Kaitlyn Zheng (she/her)</a:t>
            </a:r>
          </a:p>
          <a:p>
            <a:pPr hangingPunct="1"/>
            <a:r>
              <a:rPr lang="en-US" dirty="0"/>
              <a:t>BCcampus</a:t>
            </a:r>
          </a:p>
          <a:p>
            <a:pPr hangingPunct="1"/>
            <a:r>
              <a:rPr lang="en-US" dirty="0"/>
              <a:t>kqzheng@bccampus.ca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472B0C-9EBA-58F5-15D2-B9D54DDDB60A}"/>
              </a:ext>
            </a:extLst>
          </p:cNvPr>
          <p:cNvSpPr>
            <a:spLocks noGrp="1"/>
          </p:cNvSpPr>
          <p:nvPr>
            <p:ph type="body" idx="1"/>
          </p:nvPr>
        </p:nvSpPr>
        <p:spPr/>
        <p:txBody>
          <a:bodyPr lIns="45719" tIns="45720" rIns="45719" bIns="45720" anchor="t">
            <a:normAutofit/>
          </a:bodyPr>
          <a:lstStyle/>
          <a:p>
            <a:r>
              <a:rPr lang="en-US" dirty="0"/>
              <a:t>To pay contributors for their time</a:t>
            </a:r>
          </a:p>
          <a:p>
            <a:r>
              <a:rPr lang="en-US" dirty="0"/>
              <a:t>To pay for services (i.e., graphic designers, narrators)</a:t>
            </a:r>
          </a:p>
          <a:p>
            <a:r>
              <a:rPr lang="en-US" dirty="0"/>
              <a:t>To hire students</a:t>
            </a:r>
          </a:p>
          <a:p>
            <a:r>
              <a:rPr lang="en-US" dirty="0"/>
              <a:t>To get course/time release</a:t>
            </a:r>
          </a:p>
        </p:txBody>
      </p:sp>
      <p:sp>
        <p:nvSpPr>
          <p:cNvPr id="3" name="Title 2">
            <a:extLst>
              <a:ext uri="{FF2B5EF4-FFF2-40B4-BE49-F238E27FC236}">
                <a16:creationId xmlns:a16="http://schemas.microsoft.com/office/drawing/2014/main" id="{990FA03E-31BC-9D8B-FD77-2694707BFE7E}"/>
              </a:ext>
            </a:extLst>
          </p:cNvPr>
          <p:cNvSpPr>
            <a:spLocks noGrp="1"/>
          </p:cNvSpPr>
          <p:nvPr>
            <p:ph type="title"/>
          </p:nvPr>
        </p:nvSpPr>
        <p:spPr/>
        <p:txBody>
          <a:bodyPr lIns="45719" tIns="45720" rIns="45719" bIns="45720" anchor="ctr">
            <a:normAutofit/>
          </a:bodyPr>
          <a:lstStyle/>
          <a:p>
            <a:r>
              <a:rPr lang="en-US"/>
              <a:t>What the Funding Can be Used For</a:t>
            </a:r>
          </a:p>
        </p:txBody>
      </p:sp>
    </p:spTree>
    <p:extLst>
      <p:ext uri="{BB962C8B-B14F-4D97-AF65-F5344CB8AC3E}">
        <p14:creationId xmlns:p14="http://schemas.microsoft.com/office/powerpoint/2010/main" val="30612935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4"/>
          <p:cNvSpPr txBox="1">
            <a:spLocks noGrp="1"/>
          </p:cNvSpPr>
          <p:nvPr>
            <p:ph type="body" sz="half" idx="1"/>
          </p:nvPr>
        </p:nvSpPr>
        <p:spPr>
          <a:xfrm>
            <a:off x="594360" y="1394298"/>
            <a:ext cx="4575048" cy="2555132"/>
          </a:xfrm>
          <a:prstGeom prst="rect">
            <a:avLst/>
          </a:prstGeom>
        </p:spPr>
        <p:txBody>
          <a:bodyPr/>
          <a:lstStyle/>
          <a:p>
            <a:pPr marL="342900" indent="-342900">
              <a:buFont typeface="Arial" panose="020B0604020202020204" pitchFamily="34" charset="0"/>
              <a:buChar char="•"/>
            </a:pPr>
            <a:r>
              <a:rPr lang="en-CA" dirty="0"/>
              <a:t>Applicant Information</a:t>
            </a:r>
          </a:p>
          <a:p>
            <a:pPr marL="342900" indent="-342900">
              <a:buFont typeface="Arial" panose="020B0604020202020204" pitchFamily="34" charset="0"/>
              <a:buChar char="•"/>
            </a:pPr>
            <a:r>
              <a:rPr lang="en-CA" dirty="0"/>
              <a:t>Project Proposal</a:t>
            </a:r>
          </a:p>
          <a:p>
            <a:pPr marL="342900" indent="-342900">
              <a:buFont typeface="Arial" panose="020B0604020202020204" pitchFamily="34" charset="0"/>
              <a:buChar char="•"/>
            </a:pPr>
            <a:r>
              <a:rPr lang="en-CA" dirty="0"/>
              <a:t>Budget</a:t>
            </a:r>
          </a:p>
        </p:txBody>
      </p:sp>
      <p:sp>
        <p:nvSpPr>
          <p:cNvPr id="105" name="Title 3"/>
          <p:cNvSpPr txBox="1">
            <a:spLocks noGrp="1"/>
          </p:cNvSpPr>
          <p:nvPr>
            <p:ph type="title"/>
          </p:nvPr>
        </p:nvSpPr>
        <p:spPr>
          <a:xfrm>
            <a:off x="-1405128" y="0"/>
            <a:ext cx="6858000" cy="1004958"/>
          </a:xfrm>
          <a:prstGeom prst="rect">
            <a:avLst/>
          </a:prstGeom>
        </p:spPr>
        <p:txBody>
          <a:bodyPr lIns="45719" tIns="45720" rIns="45719" bIns="45720" anchor="b">
            <a:normAutofit/>
          </a:bodyPr>
          <a:lstStyle/>
          <a:p>
            <a:r>
              <a:rPr lang="en-US" dirty="0"/>
              <a:t>Application</a:t>
            </a:r>
            <a:endParaRPr dirty="0"/>
          </a:p>
        </p:txBody>
      </p:sp>
      <p:pic>
        <p:nvPicPr>
          <p:cNvPr id="3" name="Picture 2" descr="Table&#10;&#10;Description automatically generated">
            <a:extLst>
              <a:ext uri="{FF2B5EF4-FFF2-40B4-BE49-F238E27FC236}">
                <a16:creationId xmlns:a16="http://schemas.microsoft.com/office/drawing/2014/main" id="{67F05922-33E6-E3AE-EF6E-AD56B167A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728" y="257801"/>
            <a:ext cx="4277487" cy="466942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body" sz="half" idx="1"/>
          </p:nvPr>
        </p:nvSpPr>
        <p:spPr>
          <a:xfrm>
            <a:off x="353568" y="1369219"/>
            <a:ext cx="5366166" cy="3263504"/>
          </a:xfrm>
          <a:prstGeom prst="rect">
            <a:avLst/>
          </a:prstGeom>
        </p:spPr>
        <p:txBody>
          <a:bodyPr>
            <a:normAutofit/>
          </a:bodyPr>
          <a:lstStyle/>
          <a:p>
            <a:pPr marL="0" indent="0">
              <a:buNone/>
            </a:pPr>
            <a:r>
              <a:rPr lang="en-US" dirty="0"/>
              <a:t>The letter of support should</a:t>
            </a:r>
          </a:p>
          <a:p>
            <a:r>
              <a:rPr lang="en-CA" dirty="0"/>
              <a:t>Be written by someone in a leadership position at your institution </a:t>
            </a:r>
          </a:p>
          <a:p>
            <a:r>
              <a:rPr lang="en-CA" dirty="0"/>
              <a:t>Communicate their support for you taking on this project</a:t>
            </a:r>
          </a:p>
          <a:p>
            <a:r>
              <a:rPr lang="en-CA" dirty="0"/>
              <a:t>Describe any additional supports the institution is providing (not required)</a:t>
            </a:r>
          </a:p>
          <a:p>
            <a:endParaRPr lang="en-CA" dirty="0"/>
          </a:p>
          <a:p>
            <a:endParaRPr lang="en-CA" dirty="0"/>
          </a:p>
        </p:txBody>
      </p:sp>
      <p:sp>
        <p:nvSpPr>
          <p:cNvPr id="125" name="Title 1"/>
          <p:cNvSpPr txBox="1">
            <a:spLocks noGrp="1"/>
          </p:cNvSpPr>
          <p:nvPr>
            <p:ph type="title"/>
          </p:nvPr>
        </p:nvSpPr>
        <p:spPr>
          <a:prstGeom prst="rect">
            <a:avLst/>
          </a:prstGeom>
        </p:spPr>
        <p:txBody>
          <a:bodyPr/>
          <a:lstStyle>
            <a:lvl1pPr algn="ctr"/>
          </a:lstStyle>
          <a:p>
            <a:r>
              <a:rPr lang="en-CA" dirty="0"/>
              <a:t>Letter of Support</a:t>
            </a:r>
            <a:endParaRPr dirty="0"/>
          </a:p>
        </p:txBody>
      </p:sp>
      <p:pic>
        <p:nvPicPr>
          <p:cNvPr id="3" name="Picture 2" descr="Text, letter&#10;&#10;Description automatically generated">
            <a:extLst>
              <a:ext uri="{FF2B5EF4-FFF2-40B4-BE49-F238E27FC236}">
                <a16:creationId xmlns:a16="http://schemas.microsoft.com/office/drawing/2014/main" id="{CEC4CAAA-6FF6-B614-DC06-6033F043E0DA}"/>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81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57918" y="1072896"/>
            <a:ext cx="2457431" cy="2997708"/>
          </a:xfrm>
          <a:prstGeom prst="rect">
            <a:avLst/>
          </a:prstGeom>
          <a:ln>
            <a:solidFill>
              <a:schemeClr val="tx1"/>
            </a:solidFill>
          </a:ln>
        </p:spPr>
      </p:pic>
      <p:sp>
        <p:nvSpPr>
          <p:cNvPr id="4" name="TextBox 3">
            <a:extLst>
              <a:ext uri="{FF2B5EF4-FFF2-40B4-BE49-F238E27FC236}">
                <a16:creationId xmlns:a16="http://schemas.microsoft.com/office/drawing/2014/main" id="{88A6FC24-4E00-B621-1B61-6033F9A5125E}"/>
              </a:ext>
            </a:extLst>
          </p:cNvPr>
          <p:cNvSpPr txBox="1"/>
          <p:nvPr/>
        </p:nvSpPr>
        <p:spPr>
          <a:xfrm>
            <a:off x="6057919" y="4166902"/>
            <a:ext cx="1354817"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CA" sz="900">
                <a:hlinkClick r:id="rId5" tooltip="http://tex.stackexchange.com/questions/264024/autofill-letter-template"/>
              </a:rPr>
              <a:t>This Photo</a:t>
            </a:r>
            <a:r>
              <a:rPr lang="en-CA" sz="900"/>
              <a:t> by Unknown Author is licensed under </a:t>
            </a:r>
            <a:r>
              <a:rPr lang="en-CA" sz="900">
                <a:hlinkClick r:id="rId6" tooltip="https://creativecommons.org/licenses/by-sa/3.0/"/>
              </a:rPr>
              <a:t>CC BY-SA</a:t>
            </a:r>
            <a:endParaRPr lang="en-CA" sz="90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14D6B-B5B2-6B50-07DA-45BC70E3AC94}"/>
              </a:ext>
            </a:extLst>
          </p:cNvPr>
          <p:cNvSpPr>
            <a:spLocks noGrp="1"/>
          </p:cNvSpPr>
          <p:nvPr>
            <p:ph type="body" idx="1"/>
          </p:nvPr>
        </p:nvSpPr>
        <p:spPr>
          <a:xfrm>
            <a:off x="451104" y="1198958"/>
            <a:ext cx="8278368" cy="2873169"/>
          </a:xfrm>
        </p:spPr>
        <p:txBody>
          <a:bodyPr lIns="45719" tIns="45720" rIns="45719" bIns="45720" anchor="t">
            <a:normAutofit/>
          </a:bodyPr>
          <a:lstStyle/>
          <a:p>
            <a:pPr marL="0" indent="0">
              <a:buNone/>
            </a:pPr>
            <a:r>
              <a:rPr lang="en-US" dirty="0"/>
              <a:t>The proposal review committee will look for:</a:t>
            </a:r>
          </a:p>
          <a:p>
            <a:pPr marL="342900" indent="-342900">
              <a:buFont typeface="Arial" panose="020B0604020202020204" pitchFamily="34" charset="0"/>
              <a:buChar char="•"/>
            </a:pPr>
            <a:r>
              <a:rPr lang="en-US" dirty="0"/>
              <a:t>A diverse team with the needed skills and experience</a:t>
            </a:r>
          </a:p>
          <a:p>
            <a:pPr marL="342900" indent="-342900">
              <a:buFont typeface="Arial" panose="020B0604020202020204" pitchFamily="34" charset="0"/>
              <a:buChar char="•"/>
            </a:pPr>
            <a:r>
              <a:rPr lang="en-US" dirty="0"/>
              <a:t>A clear vision for the project</a:t>
            </a:r>
          </a:p>
          <a:p>
            <a:pPr marL="342900" indent="-342900">
              <a:buFont typeface="Arial" panose="020B0604020202020204" pitchFamily="34" charset="0"/>
              <a:buChar char="•"/>
            </a:pPr>
            <a:r>
              <a:rPr lang="en-US" dirty="0"/>
              <a:t>A high-level workplan that </a:t>
            </a:r>
            <a:r>
              <a:rPr lang="en-US" dirty="0" err="1"/>
              <a:t>centres</a:t>
            </a:r>
            <a:r>
              <a:rPr lang="en-US" dirty="0"/>
              <a:t> collaboration and describes how the vision will be achieved</a:t>
            </a:r>
          </a:p>
          <a:p>
            <a:pPr marL="342900" indent="-342900">
              <a:buFont typeface="Arial" panose="020B0604020202020204" pitchFamily="34" charset="0"/>
              <a:buChar char="•"/>
            </a:pPr>
            <a:r>
              <a:rPr lang="en-US" dirty="0"/>
              <a:t>A realistic and easy-to-understand timeline and budget</a:t>
            </a:r>
          </a:p>
          <a:p>
            <a:endParaRPr lang="en-CA" dirty="0"/>
          </a:p>
        </p:txBody>
      </p:sp>
      <p:sp>
        <p:nvSpPr>
          <p:cNvPr id="3" name="Title 2">
            <a:extLst>
              <a:ext uri="{FF2B5EF4-FFF2-40B4-BE49-F238E27FC236}">
                <a16:creationId xmlns:a16="http://schemas.microsoft.com/office/drawing/2014/main" id="{C900D3AD-CD54-EDBA-9013-6C5010B5DD6F}"/>
              </a:ext>
            </a:extLst>
          </p:cNvPr>
          <p:cNvSpPr>
            <a:spLocks noGrp="1"/>
          </p:cNvSpPr>
          <p:nvPr>
            <p:ph type="title"/>
          </p:nvPr>
        </p:nvSpPr>
        <p:spPr>
          <a:xfrm>
            <a:off x="628650" y="127541"/>
            <a:ext cx="7886700" cy="994172"/>
          </a:xfrm>
        </p:spPr>
        <p:txBody>
          <a:bodyPr/>
          <a:lstStyle/>
          <a:p>
            <a:r>
              <a:rPr lang="en-CA" dirty="0"/>
              <a:t>What Makes a Strong Proposals</a:t>
            </a:r>
          </a:p>
        </p:txBody>
      </p:sp>
    </p:spTree>
    <p:extLst>
      <p:ext uri="{BB962C8B-B14F-4D97-AF65-F5344CB8AC3E}">
        <p14:creationId xmlns:p14="http://schemas.microsoft.com/office/powerpoint/2010/main" val="21638720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ontent Placeholder 5"/>
          <p:cNvSpPr txBox="1">
            <a:spLocks noGrp="1"/>
          </p:cNvSpPr>
          <p:nvPr>
            <p:ph type="body" sz="half" idx="1"/>
          </p:nvPr>
        </p:nvSpPr>
        <p:spPr>
          <a:prstGeom prst="rect">
            <a:avLst/>
          </a:prstGeom>
        </p:spPr>
        <p:txBody>
          <a:bodyPr>
            <a:normAutofit/>
          </a:bodyPr>
          <a:lstStyle/>
          <a:p>
            <a:r>
              <a:rPr lang="en-CA" b="1" dirty="0"/>
              <a:t>Team Makeup (40%)</a:t>
            </a:r>
          </a:p>
          <a:p>
            <a:pPr marL="342900" indent="-342900">
              <a:buFont typeface="Arial" panose="020B0604020202020204" pitchFamily="34" charset="0"/>
              <a:buChar char="•"/>
            </a:pPr>
            <a:r>
              <a:rPr lang="en-CA" dirty="0"/>
              <a:t>Roles and experience</a:t>
            </a:r>
          </a:p>
          <a:p>
            <a:pPr marL="342900" indent="-342900">
              <a:buFont typeface="Arial" panose="020B0604020202020204" pitchFamily="34" charset="0"/>
              <a:buChar char="•"/>
            </a:pPr>
            <a:r>
              <a:rPr lang="en-CA" dirty="0"/>
              <a:t>Individual diversity</a:t>
            </a:r>
          </a:p>
          <a:p>
            <a:pPr marL="342900" indent="-342900">
              <a:buFont typeface="Arial" panose="020B0604020202020204" pitchFamily="34" charset="0"/>
              <a:buChar char="•"/>
            </a:pPr>
            <a:r>
              <a:rPr lang="en-CA" dirty="0"/>
              <a:t>Institutional diversity</a:t>
            </a:r>
          </a:p>
        </p:txBody>
      </p:sp>
      <p:sp>
        <p:nvSpPr>
          <p:cNvPr id="110" name="Title 1"/>
          <p:cNvSpPr txBox="1">
            <a:spLocks noGrp="1"/>
          </p:cNvSpPr>
          <p:nvPr>
            <p:ph type="title"/>
          </p:nvPr>
        </p:nvSpPr>
        <p:spPr>
          <a:xfrm>
            <a:off x="1143000" y="0"/>
            <a:ext cx="6858000" cy="1004957"/>
          </a:xfrm>
          <a:prstGeom prst="rect">
            <a:avLst/>
          </a:prstGeom>
        </p:spPr>
        <p:txBody>
          <a:bodyPr/>
          <a:lstStyle/>
          <a:p>
            <a:r>
              <a:rPr lang="en-CA" dirty="0"/>
              <a:t>Rubric</a:t>
            </a:r>
            <a:endParaRPr dirty="0"/>
          </a:p>
        </p:txBody>
      </p:sp>
      <p:sp>
        <p:nvSpPr>
          <p:cNvPr id="2" name="Text Placeholder 1">
            <a:extLst>
              <a:ext uri="{FF2B5EF4-FFF2-40B4-BE49-F238E27FC236}">
                <a16:creationId xmlns:a16="http://schemas.microsoft.com/office/drawing/2014/main" id="{B1123D1A-E2F2-D4AD-38FD-EF105BBCB4E8}"/>
              </a:ext>
            </a:extLst>
          </p:cNvPr>
          <p:cNvSpPr>
            <a:spLocks noGrp="1"/>
          </p:cNvSpPr>
          <p:nvPr>
            <p:ph type="body" sz="quarter" idx="10"/>
          </p:nvPr>
        </p:nvSpPr>
        <p:spPr/>
        <p:txBody>
          <a:bodyPr/>
          <a:lstStyle/>
          <a:p>
            <a:pPr marL="0" indent="0">
              <a:buNone/>
            </a:pPr>
            <a:r>
              <a:rPr lang="en-CA" b="1" dirty="0"/>
              <a:t>Project Plan (60%)</a:t>
            </a:r>
          </a:p>
          <a:p>
            <a:pPr marL="342900" indent="-342900">
              <a:buFont typeface="Arial" panose="020B0604020202020204" pitchFamily="34" charset="0"/>
              <a:buChar char="•"/>
            </a:pPr>
            <a:r>
              <a:rPr lang="en-CA" dirty="0"/>
              <a:t>Vision and goals</a:t>
            </a:r>
          </a:p>
          <a:p>
            <a:pPr marL="342900" indent="-342900">
              <a:buFont typeface="Arial" panose="020B0604020202020204" pitchFamily="34" charset="0"/>
              <a:buChar char="•"/>
            </a:pPr>
            <a:r>
              <a:rPr lang="en-CA" dirty="0"/>
              <a:t>Workplan</a:t>
            </a:r>
          </a:p>
          <a:p>
            <a:pPr marL="342900" indent="-342900">
              <a:buFont typeface="Arial" panose="020B0604020202020204" pitchFamily="34" charset="0"/>
              <a:buChar char="•"/>
            </a:pPr>
            <a:r>
              <a:rPr lang="en-CA" dirty="0"/>
              <a:t>Timeline</a:t>
            </a:r>
          </a:p>
          <a:p>
            <a:pPr marL="342900" indent="-342900">
              <a:buFont typeface="Arial" panose="020B0604020202020204" pitchFamily="34" charset="0"/>
              <a:buChar char="•"/>
            </a:pPr>
            <a:r>
              <a:rPr lang="en-CA" dirty="0"/>
              <a:t>Budget</a:t>
            </a:r>
          </a:p>
          <a:p>
            <a:pPr marL="0" indent="0">
              <a:buNone/>
            </a:pPr>
            <a:endParaRPr lang="en-CA"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body" idx="1"/>
          </p:nvPr>
        </p:nvSpPr>
        <p:spPr>
          <a:prstGeom prst="rect">
            <a:avLst/>
          </a:prstGeom>
        </p:spPr>
        <p:txBody>
          <a:bodyPr>
            <a:normAutofit lnSpcReduction="10000"/>
          </a:bodyPr>
          <a:lstStyle/>
          <a:p>
            <a:pPr marL="0" indent="0">
              <a:buNone/>
            </a:pPr>
            <a:r>
              <a:rPr lang="en-US" dirty="0"/>
              <a:t>The roles and experience of each team member is clear. Team members bring knowledge related to:</a:t>
            </a:r>
          </a:p>
          <a:p>
            <a:pPr lvl="1"/>
            <a:r>
              <a:rPr lang="en-CA" dirty="0"/>
              <a:t>Subject matter</a:t>
            </a:r>
          </a:p>
          <a:p>
            <a:pPr lvl="1"/>
            <a:r>
              <a:rPr lang="en-CA" dirty="0"/>
              <a:t>Indigenous pedagogies and ways of knowing</a:t>
            </a:r>
          </a:p>
          <a:p>
            <a:pPr lvl="1"/>
            <a:r>
              <a:rPr lang="en-CA" dirty="0"/>
              <a:t>Equity, diversity, and inclusion</a:t>
            </a:r>
          </a:p>
          <a:p>
            <a:pPr lvl="1"/>
            <a:r>
              <a:rPr lang="en-CA" dirty="0"/>
              <a:t>Accessibility and Universal Design for Learning</a:t>
            </a:r>
          </a:p>
          <a:p>
            <a:pPr lvl="1"/>
            <a:r>
              <a:rPr lang="en-CA" dirty="0"/>
              <a:t>Student experience</a:t>
            </a:r>
            <a:endParaRPr dirty="0"/>
          </a:p>
        </p:txBody>
      </p:sp>
      <p:sp>
        <p:nvSpPr>
          <p:cNvPr id="120" name="Title 1"/>
          <p:cNvSpPr txBox="1">
            <a:spLocks noGrp="1"/>
          </p:cNvSpPr>
          <p:nvPr>
            <p:ph type="title"/>
          </p:nvPr>
        </p:nvSpPr>
        <p:spPr>
          <a:prstGeom prst="rect">
            <a:avLst/>
          </a:prstGeom>
        </p:spPr>
        <p:txBody>
          <a:bodyPr>
            <a:normAutofit fontScale="90000"/>
          </a:bodyPr>
          <a:lstStyle/>
          <a:p>
            <a:r>
              <a:rPr lang="en-CA" dirty="0"/>
              <a:t>Team Makeup: Roles and Experience (20%)</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D1BBCC-876E-ED32-FA21-A0C20CA45333}"/>
              </a:ext>
            </a:extLst>
          </p:cNvPr>
          <p:cNvSpPr>
            <a:spLocks noGrp="1"/>
          </p:cNvSpPr>
          <p:nvPr>
            <p:ph type="body" idx="1"/>
          </p:nvPr>
        </p:nvSpPr>
        <p:spPr>
          <a:xfrm>
            <a:off x="628650" y="1196691"/>
            <a:ext cx="7886700" cy="2745582"/>
          </a:xfrm>
        </p:spPr>
        <p:txBody>
          <a:bodyPr lIns="45719" tIns="45720" rIns="45719" bIns="45720" anchor="t">
            <a:normAutofit lnSpcReduction="10000"/>
          </a:bodyPr>
          <a:lstStyle/>
          <a:p>
            <a:r>
              <a:rPr lang="en-US" dirty="0"/>
              <a:t>Project lead</a:t>
            </a:r>
          </a:p>
          <a:p>
            <a:r>
              <a:rPr lang="en-US" dirty="0"/>
              <a:t>Writers/adapters</a:t>
            </a:r>
          </a:p>
          <a:p>
            <a:r>
              <a:rPr lang="en-US" dirty="0"/>
              <a:t>Consultants</a:t>
            </a:r>
          </a:p>
          <a:p>
            <a:r>
              <a:rPr lang="en-US" dirty="0"/>
              <a:t>Editors (Content editors, technical editors</a:t>
            </a:r>
          </a:p>
          <a:p>
            <a:r>
              <a:rPr lang="en-US" dirty="0"/>
              <a:t>Reviewers (peer reviewers and student reviewers)</a:t>
            </a:r>
          </a:p>
          <a:p>
            <a:r>
              <a:rPr lang="en-US" dirty="0"/>
              <a:t>Researchers</a:t>
            </a:r>
          </a:p>
          <a:p>
            <a:r>
              <a:rPr lang="en-US" dirty="0"/>
              <a:t>Media developers</a:t>
            </a:r>
          </a:p>
        </p:txBody>
      </p:sp>
      <p:sp>
        <p:nvSpPr>
          <p:cNvPr id="3" name="Title 2">
            <a:extLst>
              <a:ext uri="{FF2B5EF4-FFF2-40B4-BE49-F238E27FC236}">
                <a16:creationId xmlns:a16="http://schemas.microsoft.com/office/drawing/2014/main" id="{8DD57FF4-DF1B-25DE-E7BE-57E2ED548F44}"/>
              </a:ext>
            </a:extLst>
          </p:cNvPr>
          <p:cNvSpPr>
            <a:spLocks noGrp="1"/>
          </p:cNvSpPr>
          <p:nvPr>
            <p:ph type="title"/>
          </p:nvPr>
        </p:nvSpPr>
        <p:spPr/>
        <p:txBody>
          <a:bodyPr lIns="45719" tIns="45720" rIns="45719" bIns="45720" anchor="ctr">
            <a:normAutofit/>
          </a:bodyPr>
          <a:lstStyle/>
          <a:p>
            <a:r>
              <a:rPr lang="en-US"/>
              <a:t>Possible Roles</a:t>
            </a:r>
          </a:p>
        </p:txBody>
      </p:sp>
    </p:spTree>
    <p:extLst>
      <p:ext uri="{BB962C8B-B14F-4D97-AF65-F5344CB8AC3E}">
        <p14:creationId xmlns:p14="http://schemas.microsoft.com/office/powerpoint/2010/main" val="29128765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body" idx="1"/>
          </p:nvPr>
        </p:nvSpPr>
        <p:spPr>
          <a:prstGeom prst="rect">
            <a:avLst/>
          </a:prstGeom>
        </p:spPr>
        <p:txBody>
          <a:bodyPr>
            <a:normAutofit/>
          </a:bodyPr>
          <a:lstStyle/>
          <a:p>
            <a:pPr marL="0" indent="0">
              <a:buNone/>
            </a:pPr>
            <a:r>
              <a:rPr lang="en-CA" b="1" dirty="0"/>
              <a:t>Individual Diversity: </a:t>
            </a:r>
            <a:r>
              <a:rPr lang="en-CA" dirty="0"/>
              <a:t>T</a:t>
            </a:r>
            <a:r>
              <a:rPr lang="en-US" dirty="0">
                <a:effectLst/>
                <a:latin typeface="Arial" panose="020B0604020202020204" pitchFamily="34" charset="0"/>
              </a:rPr>
              <a:t>he team is made up of people with a variety of lived experiences, perspectives, and identities. </a:t>
            </a:r>
          </a:p>
          <a:p>
            <a:pPr marL="0" indent="0">
              <a:buNone/>
            </a:pPr>
            <a:endParaRPr lang="en-US" dirty="0">
              <a:latin typeface="Arial" panose="020B0604020202020204" pitchFamily="34" charset="0"/>
            </a:endParaRPr>
          </a:p>
          <a:p>
            <a:pPr marL="0" indent="0">
              <a:buNone/>
            </a:pPr>
            <a:r>
              <a:rPr lang="en-US" b="1" dirty="0">
                <a:latin typeface="Arial" panose="020B0604020202020204" pitchFamily="34" charset="0"/>
              </a:rPr>
              <a:t>Institutional Diversity: </a:t>
            </a:r>
            <a:r>
              <a:rPr lang="en-CA" dirty="0">
                <a:latin typeface="Arial" panose="020B0604020202020204" pitchFamily="34" charset="0"/>
              </a:rPr>
              <a:t>People from different roles and institutions, including rural/remote institutions.</a:t>
            </a:r>
            <a:endParaRPr lang="en-CA" dirty="0"/>
          </a:p>
          <a:p>
            <a:pPr marL="0" indent="0">
              <a:buNone/>
            </a:pPr>
            <a:endParaRPr dirty="0"/>
          </a:p>
        </p:txBody>
      </p:sp>
      <p:sp>
        <p:nvSpPr>
          <p:cNvPr id="120" name="Title 1"/>
          <p:cNvSpPr txBox="1">
            <a:spLocks noGrp="1"/>
          </p:cNvSpPr>
          <p:nvPr>
            <p:ph type="title"/>
          </p:nvPr>
        </p:nvSpPr>
        <p:spPr>
          <a:prstGeom prst="rect">
            <a:avLst/>
          </a:prstGeom>
        </p:spPr>
        <p:txBody>
          <a:bodyPr>
            <a:normAutofit/>
          </a:bodyPr>
          <a:lstStyle/>
          <a:p>
            <a:r>
              <a:rPr lang="en-CA" dirty="0"/>
              <a:t>Team Makeup: Diversity (20%)</a:t>
            </a:r>
            <a:endParaRPr dirty="0"/>
          </a:p>
        </p:txBody>
      </p:sp>
    </p:spTree>
    <p:extLst>
      <p:ext uri="{BB962C8B-B14F-4D97-AF65-F5344CB8AC3E}">
        <p14:creationId xmlns:p14="http://schemas.microsoft.com/office/powerpoint/2010/main" val="8488598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body" idx="1"/>
          </p:nvPr>
        </p:nvSpPr>
        <p:spPr>
          <a:prstGeom prst="rect">
            <a:avLst/>
          </a:prstGeom>
        </p:spPr>
        <p:txBody>
          <a:bodyPr>
            <a:normAutofit/>
          </a:bodyPr>
          <a:lstStyle/>
          <a:p>
            <a:pPr marL="0" indent="0">
              <a:buNone/>
            </a:pPr>
            <a:r>
              <a:rPr lang="en-CA" b="1" dirty="0"/>
              <a:t>Tell us</a:t>
            </a:r>
          </a:p>
          <a:p>
            <a:r>
              <a:rPr lang="en-US" dirty="0">
                <a:effectLst/>
                <a:latin typeface="Arial" panose="020B0604020202020204" pitchFamily="34" charset="0"/>
              </a:rPr>
              <a:t>Why the project team would like to adapt this textbook</a:t>
            </a:r>
          </a:p>
          <a:p>
            <a:r>
              <a:rPr lang="en-US" dirty="0">
                <a:effectLst/>
                <a:latin typeface="Arial" panose="020B0604020202020204" pitchFamily="34" charset="0"/>
              </a:rPr>
              <a:t>The values and/or priorities that will guide the project team’s approach to the adaptation</a:t>
            </a:r>
          </a:p>
          <a:p>
            <a:r>
              <a:rPr lang="en-US" dirty="0">
                <a:effectLst/>
                <a:latin typeface="Arial" panose="020B0604020202020204" pitchFamily="34" charset="0"/>
              </a:rPr>
              <a:t>The impact the project team hopes this adaptation will have on the students and instructors who use this book in the future</a:t>
            </a:r>
            <a:endParaRPr lang="en-CA" dirty="0"/>
          </a:p>
          <a:p>
            <a:pPr marL="0" indent="0">
              <a:buNone/>
            </a:pPr>
            <a:endParaRPr dirty="0"/>
          </a:p>
        </p:txBody>
      </p:sp>
      <p:sp>
        <p:nvSpPr>
          <p:cNvPr id="120" name="Title 1"/>
          <p:cNvSpPr txBox="1">
            <a:spLocks noGrp="1"/>
          </p:cNvSpPr>
          <p:nvPr>
            <p:ph type="title"/>
          </p:nvPr>
        </p:nvSpPr>
        <p:spPr>
          <a:prstGeom prst="rect">
            <a:avLst/>
          </a:prstGeom>
        </p:spPr>
        <p:txBody>
          <a:bodyPr>
            <a:normAutofit/>
          </a:bodyPr>
          <a:lstStyle/>
          <a:p>
            <a:r>
              <a:rPr lang="en-CA" dirty="0"/>
              <a:t>Project Plan: Vision and Goals (20%)</a:t>
            </a:r>
            <a:endParaRPr dirty="0"/>
          </a:p>
        </p:txBody>
      </p:sp>
    </p:spTree>
    <p:extLst>
      <p:ext uri="{BB962C8B-B14F-4D97-AF65-F5344CB8AC3E}">
        <p14:creationId xmlns:p14="http://schemas.microsoft.com/office/powerpoint/2010/main" val="22252822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body" idx="1"/>
          </p:nvPr>
        </p:nvSpPr>
        <p:spPr>
          <a:prstGeom prst="rect">
            <a:avLst/>
          </a:prstGeom>
        </p:spPr>
        <p:txBody>
          <a:bodyPr>
            <a:normAutofit lnSpcReduction="10000"/>
          </a:bodyPr>
          <a:lstStyle/>
          <a:p>
            <a:pPr marL="0" indent="0">
              <a:buNone/>
            </a:pPr>
            <a:r>
              <a:rPr lang="en-CA" dirty="0"/>
              <a:t>Provide a high-level overview of the work by describing key activities or stages of the project.</a:t>
            </a:r>
          </a:p>
          <a:p>
            <a:pPr marL="0" indent="0">
              <a:buNone/>
            </a:pPr>
            <a:endParaRPr lang="en-CA" b="1" dirty="0"/>
          </a:p>
          <a:p>
            <a:pPr marL="0" indent="0">
              <a:buNone/>
            </a:pPr>
            <a:r>
              <a:rPr lang="en-CA" dirty="0"/>
              <a:t>We are looking for</a:t>
            </a:r>
          </a:p>
          <a:p>
            <a:r>
              <a:rPr lang="en-CA" dirty="0"/>
              <a:t>A workplan that aligns with the described vision</a:t>
            </a:r>
          </a:p>
          <a:p>
            <a:r>
              <a:rPr lang="en-CA" dirty="0"/>
              <a:t>A workplan that prioritizes collaboration and meaningful engagement across the team</a:t>
            </a:r>
          </a:p>
          <a:p>
            <a:pPr marL="0" indent="0">
              <a:buNone/>
            </a:pPr>
            <a:endParaRPr dirty="0"/>
          </a:p>
        </p:txBody>
      </p:sp>
      <p:sp>
        <p:nvSpPr>
          <p:cNvPr id="120" name="Title 1"/>
          <p:cNvSpPr txBox="1">
            <a:spLocks noGrp="1"/>
          </p:cNvSpPr>
          <p:nvPr>
            <p:ph type="title"/>
          </p:nvPr>
        </p:nvSpPr>
        <p:spPr>
          <a:prstGeom prst="rect">
            <a:avLst/>
          </a:prstGeom>
        </p:spPr>
        <p:txBody>
          <a:bodyPr>
            <a:normAutofit/>
          </a:bodyPr>
          <a:lstStyle/>
          <a:p>
            <a:r>
              <a:rPr lang="en-CA" dirty="0"/>
              <a:t>Project Plan: Workplan (20%)</a:t>
            </a:r>
            <a:endParaRPr dirty="0"/>
          </a:p>
        </p:txBody>
      </p:sp>
    </p:spTree>
    <p:extLst>
      <p:ext uri="{BB962C8B-B14F-4D97-AF65-F5344CB8AC3E}">
        <p14:creationId xmlns:p14="http://schemas.microsoft.com/office/powerpoint/2010/main" val="1923286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BA300-4C8F-3966-890D-9CB93AA9008B}"/>
              </a:ext>
            </a:extLst>
          </p:cNvPr>
          <p:cNvSpPr>
            <a:spLocks noGrp="1"/>
          </p:cNvSpPr>
          <p:nvPr>
            <p:ph type="title"/>
          </p:nvPr>
        </p:nvSpPr>
        <p:spPr>
          <a:xfrm>
            <a:off x="1143000" y="1662088"/>
            <a:ext cx="6858000" cy="1004958"/>
          </a:xfrm>
        </p:spPr>
        <p:txBody>
          <a:bodyPr lIns="45719" tIns="45720" rIns="45719" bIns="45720" anchor="b">
            <a:normAutofit/>
          </a:bodyPr>
          <a:lstStyle/>
          <a:p>
            <a:r>
              <a:rPr lang="en-US" dirty="0"/>
              <a:t>My Positionality</a:t>
            </a:r>
          </a:p>
        </p:txBody>
      </p:sp>
    </p:spTree>
    <p:extLst>
      <p:ext uri="{BB962C8B-B14F-4D97-AF65-F5344CB8AC3E}">
        <p14:creationId xmlns:p14="http://schemas.microsoft.com/office/powerpoint/2010/main" val="98580939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body" idx="1"/>
          </p:nvPr>
        </p:nvSpPr>
        <p:spPr>
          <a:prstGeom prst="rect">
            <a:avLst/>
          </a:prstGeom>
        </p:spPr>
        <p:txBody>
          <a:bodyPr lIns="45719" tIns="45720" rIns="45719" bIns="45720" anchor="t">
            <a:normAutofit/>
          </a:bodyPr>
          <a:lstStyle/>
          <a:p>
            <a:r>
              <a:rPr lang="en-US" dirty="0">
                <a:effectLst/>
                <a:latin typeface="Arial"/>
              </a:rPr>
              <a:t>The </a:t>
            </a:r>
            <a:r>
              <a:rPr lang="en-US" dirty="0">
                <a:latin typeface="Arial"/>
              </a:rPr>
              <a:t>timeline</a:t>
            </a:r>
            <a:r>
              <a:rPr lang="en-US" dirty="0">
                <a:effectLst/>
                <a:latin typeface="Arial"/>
              </a:rPr>
              <a:t> is realistic and specific, accounts for all the work described, and allows for all work to be</a:t>
            </a:r>
            <a:br>
              <a:rPr lang="en-US" dirty="0"/>
            </a:br>
            <a:r>
              <a:rPr lang="en-US" dirty="0">
                <a:effectLst/>
                <a:latin typeface="Arial"/>
              </a:rPr>
              <a:t>completed by March 31, 2024.</a:t>
            </a:r>
          </a:p>
          <a:p>
            <a:r>
              <a:rPr lang="en-US" dirty="0">
                <a:effectLst/>
                <a:latin typeface="Arial"/>
              </a:rPr>
              <a:t>The budget is easy to understand. It clearly outlines all direct and in-kind costs and when those costs are</a:t>
            </a:r>
            <a:br>
              <a:rPr lang="en-US" dirty="0"/>
            </a:br>
            <a:r>
              <a:rPr lang="en-US" dirty="0">
                <a:effectLst/>
                <a:latin typeface="Arial"/>
              </a:rPr>
              <a:t>expected to occur. Team members are paid fairly for their expected contributions</a:t>
            </a:r>
            <a:endParaRPr dirty="0">
              <a:latin typeface="Arial"/>
            </a:endParaRPr>
          </a:p>
        </p:txBody>
      </p:sp>
      <p:sp>
        <p:nvSpPr>
          <p:cNvPr id="120" name="Title 1"/>
          <p:cNvSpPr txBox="1">
            <a:spLocks noGrp="1"/>
          </p:cNvSpPr>
          <p:nvPr>
            <p:ph type="title"/>
          </p:nvPr>
        </p:nvSpPr>
        <p:spPr>
          <a:prstGeom prst="rect">
            <a:avLst/>
          </a:prstGeom>
        </p:spPr>
        <p:txBody>
          <a:bodyPr>
            <a:normAutofit/>
          </a:bodyPr>
          <a:lstStyle/>
          <a:p>
            <a:r>
              <a:rPr lang="en-CA" dirty="0"/>
              <a:t>Project Plan: Timeline and Budget (20%)</a:t>
            </a:r>
            <a:endParaRPr dirty="0"/>
          </a:p>
        </p:txBody>
      </p:sp>
    </p:spTree>
    <p:extLst>
      <p:ext uri="{BB962C8B-B14F-4D97-AF65-F5344CB8AC3E}">
        <p14:creationId xmlns:p14="http://schemas.microsoft.com/office/powerpoint/2010/main" val="25333367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789B0-3B06-3CCB-A99B-2303EA213F21}"/>
              </a:ext>
            </a:extLst>
          </p:cNvPr>
          <p:cNvSpPr>
            <a:spLocks noGrp="1"/>
          </p:cNvSpPr>
          <p:nvPr>
            <p:ph type="body" idx="1"/>
          </p:nvPr>
        </p:nvSpPr>
        <p:spPr/>
        <p:txBody>
          <a:bodyPr lIns="45719" tIns="45720" rIns="45719" bIns="45720" anchor="t">
            <a:normAutofit fontScale="92500"/>
          </a:bodyPr>
          <a:lstStyle/>
          <a:p>
            <a:r>
              <a:rPr lang="en-CA" dirty="0">
                <a:hlinkClick r:id="rId3"/>
              </a:rPr>
              <a:t>OER Equity Rubric [PDF]</a:t>
            </a:r>
            <a:endParaRPr lang="en-CA" dirty="0"/>
          </a:p>
          <a:p>
            <a:r>
              <a:rPr lang="en-US" dirty="0">
                <a:hlinkClick r:id="rId4"/>
              </a:rPr>
              <a:t>Guiding Questions: Creating Equitable OER with Intention</a:t>
            </a:r>
          </a:p>
          <a:p>
            <a:r>
              <a:rPr lang="en-US" dirty="0">
                <a:solidFill>
                  <a:srgbClr val="0000FF"/>
                </a:solidFill>
                <a:latin typeface="Arial"/>
                <a:cs typeface="Arial"/>
                <a:hlinkClick r:id="rId5"/>
              </a:rPr>
              <a:t>Who Gets to Wield Academic Mjolnir?: On Worthiness, Knowledge Curation, and Using the Power of the People to Diversify OER</a:t>
            </a:r>
            <a:endParaRPr lang="en-US" dirty="0">
              <a:latin typeface="Arial"/>
              <a:cs typeface="Arial"/>
            </a:endParaRPr>
          </a:p>
          <a:p>
            <a:r>
              <a:rPr lang="en-US" dirty="0">
                <a:latin typeface="Arial"/>
                <a:cs typeface="Arial"/>
                <a:hlinkClick r:id="rId6"/>
              </a:rPr>
              <a:t>Inclusive Pedagogies</a:t>
            </a:r>
            <a:endParaRPr lang="en-US">
              <a:cs typeface="Arial"/>
            </a:endParaRPr>
          </a:p>
          <a:p>
            <a:r>
              <a:rPr lang="en-US" sz="2200" dirty="0">
                <a:solidFill>
                  <a:srgbClr val="0000FF"/>
                </a:solidFill>
                <a:latin typeface="Arial"/>
                <a:cs typeface="Arial"/>
                <a:hlinkClick r:id="rId7"/>
              </a:rPr>
              <a:t>Post-Secondary Directory</a:t>
            </a:r>
            <a:r>
              <a:rPr lang="en-US" sz="2200" dirty="0">
                <a:latin typeface="Arial"/>
                <a:cs typeface="Arial"/>
              </a:rPr>
              <a:t> – </a:t>
            </a:r>
            <a:r>
              <a:rPr lang="en-US" sz="2200" dirty="0" err="1">
                <a:latin typeface="Arial"/>
                <a:cs typeface="Arial"/>
              </a:rPr>
              <a:t>OpenEd</a:t>
            </a:r>
            <a:r>
              <a:rPr lang="en-US" sz="2200" dirty="0">
                <a:latin typeface="Arial"/>
                <a:cs typeface="Arial"/>
              </a:rPr>
              <a:t> contacts</a:t>
            </a:r>
            <a:endParaRPr lang="en-US" dirty="0">
              <a:latin typeface="Arial"/>
              <a:cs typeface="Arial"/>
            </a:endParaRPr>
          </a:p>
        </p:txBody>
      </p:sp>
      <p:sp>
        <p:nvSpPr>
          <p:cNvPr id="3" name="Title 2">
            <a:extLst>
              <a:ext uri="{FF2B5EF4-FFF2-40B4-BE49-F238E27FC236}">
                <a16:creationId xmlns:a16="http://schemas.microsoft.com/office/drawing/2014/main" id="{6144F082-72F5-354E-9BE1-B8263EB51F7D}"/>
              </a:ext>
            </a:extLst>
          </p:cNvPr>
          <p:cNvSpPr>
            <a:spLocks noGrp="1"/>
          </p:cNvSpPr>
          <p:nvPr>
            <p:ph type="title"/>
          </p:nvPr>
        </p:nvSpPr>
        <p:spPr/>
        <p:txBody>
          <a:bodyPr/>
          <a:lstStyle/>
          <a:p>
            <a:r>
              <a:rPr lang="en-CA" dirty="0"/>
              <a:t>Resources</a:t>
            </a:r>
          </a:p>
        </p:txBody>
      </p:sp>
    </p:spTree>
    <p:extLst>
      <p:ext uri="{BB962C8B-B14F-4D97-AF65-F5344CB8AC3E}">
        <p14:creationId xmlns:p14="http://schemas.microsoft.com/office/powerpoint/2010/main" val="37488741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3"/>
          <p:cNvSpPr txBox="1">
            <a:spLocks noGrp="1"/>
          </p:cNvSpPr>
          <p:nvPr>
            <p:ph type="title"/>
          </p:nvPr>
        </p:nvSpPr>
        <p:spPr>
          <a:xfrm>
            <a:off x="3209746" y="1917058"/>
            <a:ext cx="6858000" cy="1004957"/>
          </a:xfrm>
          <a:prstGeom prst="rect">
            <a:avLst/>
          </a:prstGeom>
        </p:spPr>
        <p:txBody>
          <a:bodyPr lIns="45719" tIns="45720" rIns="45719" bIns="45720" anchor="b">
            <a:normAutofit fontScale="90000"/>
          </a:bodyPr>
          <a:lstStyle/>
          <a:p>
            <a:pPr algn="l"/>
            <a:r>
              <a:rPr dirty="0"/>
              <a:t>Questions?</a:t>
            </a:r>
            <a:br>
              <a:rPr lang="en-US" dirty="0"/>
            </a:br>
            <a:br>
              <a:rPr lang="en-US" dirty="0"/>
            </a:br>
            <a:r>
              <a:rPr lang="en-US" sz="2400" dirty="0"/>
              <a:t>bit.ly/</a:t>
            </a:r>
            <a:r>
              <a:rPr lang="en-US" sz="2400" dirty="0" err="1"/>
              <a:t>infoequityadapt</a:t>
            </a:r>
            <a:endParaRPr lang="en-US" sz="24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42F5E-D6E9-4160-8721-51363A598C1A}"/>
              </a:ext>
            </a:extLst>
          </p:cNvPr>
          <p:cNvSpPr>
            <a:spLocks noGrp="1"/>
          </p:cNvSpPr>
          <p:nvPr>
            <p:ph type="body" idx="1"/>
          </p:nvPr>
        </p:nvSpPr>
        <p:spPr>
          <a:xfrm>
            <a:off x="628650" y="1661049"/>
            <a:ext cx="7886700" cy="2375930"/>
          </a:xfrm>
        </p:spPr>
        <p:txBody>
          <a:bodyPr lIns="45719" tIns="45720" rIns="45719" bIns="45720" anchor="t">
            <a:normAutofit/>
          </a:bodyPr>
          <a:lstStyle/>
          <a:p>
            <a:r>
              <a:rPr lang="en-CA" dirty="0"/>
              <a:t>About the project</a:t>
            </a:r>
            <a:endParaRPr lang="en-US" dirty="0"/>
          </a:p>
          <a:p>
            <a:r>
              <a:rPr lang="en-CA" dirty="0"/>
              <a:t>How we will evaluate proposals</a:t>
            </a:r>
          </a:p>
          <a:p>
            <a:r>
              <a:rPr lang="en-CA" dirty="0"/>
              <a:t>Questions</a:t>
            </a:r>
          </a:p>
          <a:p>
            <a:r>
              <a:rPr lang="en-CA" dirty="0"/>
              <a:t>Connect with possible collaborators</a:t>
            </a:r>
          </a:p>
        </p:txBody>
      </p:sp>
      <p:sp>
        <p:nvSpPr>
          <p:cNvPr id="3" name="Title 2">
            <a:extLst>
              <a:ext uri="{FF2B5EF4-FFF2-40B4-BE49-F238E27FC236}">
                <a16:creationId xmlns:a16="http://schemas.microsoft.com/office/drawing/2014/main" id="{C998A7B2-FF3C-E337-35D5-1909081CA632}"/>
              </a:ext>
            </a:extLst>
          </p:cNvPr>
          <p:cNvSpPr>
            <a:spLocks noGrp="1"/>
          </p:cNvSpPr>
          <p:nvPr>
            <p:ph type="title"/>
          </p:nvPr>
        </p:nvSpPr>
        <p:spPr/>
        <p:txBody>
          <a:bodyPr/>
          <a:lstStyle/>
          <a:p>
            <a:r>
              <a:rPr lang="en-CA" dirty="0"/>
              <a:t>Session Overview</a:t>
            </a:r>
          </a:p>
        </p:txBody>
      </p:sp>
    </p:spTree>
    <p:extLst>
      <p:ext uri="{BB962C8B-B14F-4D97-AF65-F5344CB8AC3E}">
        <p14:creationId xmlns:p14="http://schemas.microsoft.com/office/powerpoint/2010/main" val="3966850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A5F0CB-8D1C-CE10-55E0-FD3BB77477D6}"/>
              </a:ext>
            </a:extLst>
          </p:cNvPr>
          <p:cNvSpPr>
            <a:spLocks noGrp="1"/>
          </p:cNvSpPr>
          <p:nvPr>
            <p:ph type="body" idx="1"/>
          </p:nvPr>
        </p:nvSpPr>
        <p:spPr/>
        <p:txBody>
          <a:bodyPr lIns="45719" tIns="45720" rIns="45719" bIns="45720" anchor="t">
            <a:normAutofit/>
          </a:bodyPr>
          <a:lstStyle/>
          <a:p>
            <a:pPr marL="0" indent="0">
              <a:buNone/>
            </a:pPr>
            <a:r>
              <a:rPr lang="en-US">
                <a:latin typeface="Calibri"/>
                <a:cs typeface="Calibri"/>
              </a:rPr>
              <a:t>Our mandate is to provide teaching, learning, educational technology, and open education support to the post-secondary institutions of British Columbia. We accomplish this through collaborative leadership that brings innovative resources and effective expertise together to create awareness, understanding, and adoption of openly available curricular resources. Ultimately, our goal is to improve student learning.</a:t>
            </a:r>
            <a:endParaRPr lang="en-US"/>
          </a:p>
        </p:txBody>
      </p:sp>
      <p:sp>
        <p:nvSpPr>
          <p:cNvPr id="3" name="Title 2">
            <a:extLst>
              <a:ext uri="{FF2B5EF4-FFF2-40B4-BE49-F238E27FC236}">
                <a16:creationId xmlns:a16="http://schemas.microsoft.com/office/drawing/2014/main" id="{02F582A4-0CC2-D6B4-AB59-DE8C608B0689}"/>
              </a:ext>
            </a:extLst>
          </p:cNvPr>
          <p:cNvSpPr>
            <a:spLocks noGrp="1"/>
          </p:cNvSpPr>
          <p:nvPr>
            <p:ph type="title"/>
          </p:nvPr>
        </p:nvSpPr>
        <p:spPr/>
        <p:txBody>
          <a:bodyPr/>
          <a:lstStyle/>
          <a:p>
            <a:r>
              <a:rPr lang="en-CA" dirty="0"/>
              <a:t>About BCcampus</a:t>
            </a:r>
          </a:p>
        </p:txBody>
      </p:sp>
    </p:spTree>
    <p:extLst>
      <p:ext uri="{BB962C8B-B14F-4D97-AF65-F5344CB8AC3E}">
        <p14:creationId xmlns:p14="http://schemas.microsoft.com/office/powerpoint/2010/main" val="26713575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42ABC2-6C42-D81B-EF0C-34A30FFD5C08}"/>
              </a:ext>
            </a:extLst>
          </p:cNvPr>
          <p:cNvSpPr>
            <a:spLocks noGrp="1"/>
          </p:cNvSpPr>
          <p:nvPr>
            <p:ph type="body" idx="1"/>
          </p:nvPr>
        </p:nvSpPr>
        <p:spPr>
          <a:xfrm>
            <a:off x="628650" y="1876925"/>
            <a:ext cx="7886700" cy="2612721"/>
          </a:xfrm>
        </p:spPr>
        <p:txBody>
          <a:bodyPr lIns="45719" tIns="45720" rIns="45719" bIns="45720" anchor="t">
            <a:normAutofit/>
          </a:bodyPr>
          <a:lstStyle/>
          <a:p>
            <a:pPr marL="0" indent="0">
              <a:buNone/>
            </a:pPr>
            <a:r>
              <a:rPr lang="en-CA" sz="3200" dirty="0"/>
              <a:t>Goal: Update and revise the content and approach of the textbook to be more equitable and inclusive.</a:t>
            </a:r>
          </a:p>
        </p:txBody>
      </p:sp>
      <p:sp>
        <p:nvSpPr>
          <p:cNvPr id="3" name="Title 2">
            <a:extLst>
              <a:ext uri="{FF2B5EF4-FFF2-40B4-BE49-F238E27FC236}">
                <a16:creationId xmlns:a16="http://schemas.microsoft.com/office/drawing/2014/main" id="{61968E77-26B1-1CC3-D860-F1226470C836}"/>
              </a:ext>
            </a:extLst>
          </p:cNvPr>
          <p:cNvSpPr>
            <a:spLocks noGrp="1"/>
          </p:cNvSpPr>
          <p:nvPr>
            <p:ph type="title"/>
          </p:nvPr>
        </p:nvSpPr>
        <p:spPr/>
        <p:txBody>
          <a:bodyPr/>
          <a:lstStyle/>
          <a:p>
            <a:r>
              <a:rPr lang="en-CA" dirty="0"/>
              <a:t>About the Project</a:t>
            </a:r>
          </a:p>
        </p:txBody>
      </p:sp>
    </p:spTree>
    <p:extLst>
      <p:ext uri="{BB962C8B-B14F-4D97-AF65-F5344CB8AC3E}">
        <p14:creationId xmlns:p14="http://schemas.microsoft.com/office/powerpoint/2010/main" val="34335043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6A655-F34D-DCE0-3C87-B34245756C70}"/>
              </a:ext>
            </a:extLst>
          </p:cNvPr>
          <p:cNvSpPr>
            <a:spLocks noGrp="1"/>
          </p:cNvSpPr>
          <p:nvPr>
            <p:ph type="title"/>
          </p:nvPr>
        </p:nvSpPr>
        <p:spPr/>
        <p:txBody>
          <a:bodyPr/>
          <a:lstStyle/>
          <a:p>
            <a:r>
              <a:rPr lang="en-CA" dirty="0"/>
              <a:t>What do we mean by equity?</a:t>
            </a:r>
          </a:p>
        </p:txBody>
      </p:sp>
      <p:sp>
        <p:nvSpPr>
          <p:cNvPr id="2" name="Text Placeholder 1">
            <a:extLst>
              <a:ext uri="{FF2B5EF4-FFF2-40B4-BE49-F238E27FC236}">
                <a16:creationId xmlns:a16="http://schemas.microsoft.com/office/drawing/2014/main" id="{1E583C96-DAC1-8A2A-A274-08A92AB63451}"/>
              </a:ext>
            </a:extLst>
          </p:cNvPr>
          <p:cNvSpPr>
            <a:spLocks noGrp="1"/>
          </p:cNvSpPr>
          <p:nvPr>
            <p:ph sz="quarter" idx="10"/>
          </p:nvPr>
        </p:nvSpPr>
        <p:spPr>
          <a:xfrm>
            <a:off x="321013" y="1438274"/>
            <a:ext cx="4250987" cy="3269913"/>
          </a:xfrm>
        </p:spPr>
        <p:txBody>
          <a:bodyPr>
            <a:normAutofit lnSpcReduction="10000"/>
          </a:bodyPr>
          <a:lstStyle/>
          <a:p>
            <a:r>
              <a:rPr lang="en-CA" dirty="0"/>
              <a:t>Accessible design</a:t>
            </a:r>
          </a:p>
          <a:p>
            <a:r>
              <a:rPr lang="en-CA" dirty="0"/>
              <a:t>Student centred</a:t>
            </a:r>
          </a:p>
          <a:p>
            <a:r>
              <a:rPr lang="en-CA" dirty="0"/>
              <a:t>Inclusive language</a:t>
            </a:r>
          </a:p>
          <a:p>
            <a:r>
              <a:rPr lang="en-CA" dirty="0"/>
              <a:t>Representation of diversity</a:t>
            </a:r>
          </a:p>
          <a:p>
            <a:r>
              <a:rPr lang="en-CA" dirty="0"/>
              <a:t>Incorporation of Indigenous pedagogies</a:t>
            </a:r>
          </a:p>
          <a:p>
            <a:r>
              <a:rPr lang="en-CA" dirty="0"/>
              <a:t>Diversity of knowledge and expertise within the field of study</a:t>
            </a:r>
          </a:p>
        </p:txBody>
      </p:sp>
      <p:sp>
        <p:nvSpPr>
          <p:cNvPr id="4" name="Content Placeholder 3">
            <a:extLst>
              <a:ext uri="{FF2B5EF4-FFF2-40B4-BE49-F238E27FC236}">
                <a16:creationId xmlns:a16="http://schemas.microsoft.com/office/drawing/2014/main" id="{D979FE17-C5DF-2609-4F6E-DAE191992E3E}"/>
              </a:ext>
            </a:extLst>
          </p:cNvPr>
          <p:cNvSpPr>
            <a:spLocks noGrp="1"/>
          </p:cNvSpPr>
          <p:nvPr>
            <p:ph sz="quarter" idx="11"/>
          </p:nvPr>
        </p:nvSpPr>
        <p:spPr>
          <a:xfrm>
            <a:off x="4657345" y="1446213"/>
            <a:ext cx="3943350" cy="3261974"/>
          </a:xfrm>
        </p:spPr>
        <p:txBody>
          <a:bodyPr/>
          <a:lstStyle/>
          <a:p>
            <a:pPr marL="0" indent="0">
              <a:buNone/>
            </a:pPr>
            <a:r>
              <a:rPr lang="en-US" dirty="0"/>
              <a:t>Informed by frameworks like</a:t>
            </a:r>
          </a:p>
          <a:p>
            <a:r>
              <a:rPr lang="en-US" dirty="0"/>
              <a:t>Disability justice</a:t>
            </a:r>
          </a:p>
          <a:p>
            <a:r>
              <a:rPr lang="en-US" dirty="0"/>
              <a:t>Anti-racism</a:t>
            </a:r>
          </a:p>
          <a:p>
            <a:r>
              <a:rPr lang="en-US" dirty="0"/>
              <a:t>Decolonization</a:t>
            </a:r>
          </a:p>
          <a:p>
            <a:r>
              <a:rPr lang="en-US" dirty="0"/>
              <a:t>Feminism</a:t>
            </a:r>
          </a:p>
          <a:p>
            <a:r>
              <a:rPr lang="en-US" dirty="0"/>
              <a:t>Intersectionality</a:t>
            </a:r>
          </a:p>
          <a:p>
            <a:r>
              <a:rPr lang="en-US" dirty="0"/>
              <a:t>Epistemic justice</a:t>
            </a:r>
          </a:p>
          <a:p>
            <a:pPr marL="0" indent="0">
              <a:buNone/>
            </a:pPr>
            <a:endParaRPr lang="en-CA" dirty="0"/>
          </a:p>
        </p:txBody>
      </p:sp>
    </p:spTree>
    <p:extLst>
      <p:ext uri="{BB962C8B-B14F-4D97-AF65-F5344CB8AC3E}">
        <p14:creationId xmlns:p14="http://schemas.microsoft.com/office/powerpoint/2010/main" val="37787035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31C2-7766-A87F-EB66-7DF4F428F566}"/>
              </a:ext>
            </a:extLst>
          </p:cNvPr>
          <p:cNvSpPr>
            <a:spLocks noGrp="1"/>
          </p:cNvSpPr>
          <p:nvPr>
            <p:ph type="title"/>
          </p:nvPr>
        </p:nvSpPr>
        <p:spPr/>
        <p:txBody>
          <a:bodyPr/>
          <a:lstStyle/>
          <a:p>
            <a:r>
              <a:rPr lang="en-CA" dirty="0"/>
              <a:t>Textbooks to Adapt</a:t>
            </a:r>
          </a:p>
        </p:txBody>
      </p:sp>
      <p:pic>
        <p:nvPicPr>
          <p:cNvPr id="5" name="Picture 5" descr="A picture containing letter&#10;&#10;Description automatically generated">
            <a:extLst>
              <a:ext uri="{FF2B5EF4-FFF2-40B4-BE49-F238E27FC236}">
                <a16:creationId xmlns:a16="http://schemas.microsoft.com/office/drawing/2014/main" id="{F5A8AEB3-CCE6-2006-644E-C109CF90A97B}"/>
              </a:ext>
            </a:extLst>
          </p:cNvPr>
          <p:cNvPicPr>
            <a:picLocks noGrp="1" noChangeAspect="1"/>
          </p:cNvPicPr>
          <p:nvPr>
            <p:ph sz="quarter" idx="10"/>
          </p:nvPr>
        </p:nvPicPr>
        <p:blipFill>
          <a:blip r:embed="rId3"/>
          <a:stretch>
            <a:fillRect/>
          </a:stretch>
        </p:blipFill>
        <p:spPr>
          <a:xfrm>
            <a:off x="1436796" y="1438275"/>
            <a:ext cx="2327059" cy="3011488"/>
          </a:xfrm>
          <a:ln>
            <a:solidFill>
              <a:schemeClr val="tx1"/>
            </a:solidFill>
          </a:ln>
        </p:spPr>
      </p:pic>
      <p:pic>
        <p:nvPicPr>
          <p:cNvPr id="6" name="Picture 6" descr="A picture containing letter&#10;&#10;Description automatically generated">
            <a:extLst>
              <a:ext uri="{FF2B5EF4-FFF2-40B4-BE49-F238E27FC236}">
                <a16:creationId xmlns:a16="http://schemas.microsoft.com/office/drawing/2014/main" id="{4A687A68-B0B0-319C-9EF3-1C7147AFB31E}"/>
              </a:ext>
            </a:extLst>
          </p:cNvPr>
          <p:cNvPicPr>
            <a:picLocks noGrp="1" noChangeAspect="1"/>
          </p:cNvPicPr>
          <p:nvPr>
            <p:ph sz="quarter" idx="11"/>
          </p:nvPr>
        </p:nvPicPr>
        <p:blipFill>
          <a:blip r:embed="rId4"/>
          <a:stretch>
            <a:fillRect/>
          </a:stretch>
        </p:blipFill>
        <p:spPr>
          <a:xfrm>
            <a:off x="5425886" y="1446213"/>
            <a:ext cx="2320925" cy="3003550"/>
          </a:xfrm>
          <a:ln>
            <a:solidFill>
              <a:schemeClr val="tx1"/>
            </a:solidFill>
          </a:ln>
        </p:spPr>
      </p:pic>
    </p:spTree>
    <p:extLst>
      <p:ext uri="{BB962C8B-B14F-4D97-AF65-F5344CB8AC3E}">
        <p14:creationId xmlns:p14="http://schemas.microsoft.com/office/powerpoint/2010/main" val="24212287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892378-599F-4385-017B-FDD378BC5963}"/>
              </a:ext>
            </a:extLst>
          </p:cNvPr>
          <p:cNvSpPr>
            <a:spLocks noGrp="1"/>
          </p:cNvSpPr>
          <p:nvPr>
            <p:ph type="body" sz="half" idx="1"/>
          </p:nvPr>
        </p:nvSpPr>
        <p:spPr/>
        <p:txBody>
          <a:bodyPr/>
          <a:lstStyle/>
          <a:p>
            <a:r>
              <a:rPr lang="en-US" dirty="0"/>
              <a:t>Editing</a:t>
            </a:r>
          </a:p>
          <a:p>
            <a:r>
              <a:rPr lang="en-US" dirty="0"/>
              <a:t>Rewriting</a:t>
            </a:r>
          </a:p>
          <a:p>
            <a:r>
              <a:rPr lang="en-US" dirty="0"/>
              <a:t>Reframing</a:t>
            </a:r>
          </a:p>
          <a:p>
            <a:r>
              <a:rPr lang="en-US" dirty="0"/>
              <a:t>Removing</a:t>
            </a:r>
          </a:p>
          <a:p>
            <a:r>
              <a:rPr lang="en-US" dirty="0"/>
              <a:t>Adding</a:t>
            </a:r>
          </a:p>
          <a:p>
            <a:r>
              <a:rPr lang="en-US" dirty="0"/>
              <a:t>Transforming</a:t>
            </a:r>
          </a:p>
        </p:txBody>
      </p:sp>
      <p:sp>
        <p:nvSpPr>
          <p:cNvPr id="3" name="Title 2">
            <a:extLst>
              <a:ext uri="{FF2B5EF4-FFF2-40B4-BE49-F238E27FC236}">
                <a16:creationId xmlns:a16="http://schemas.microsoft.com/office/drawing/2014/main" id="{7B3B2628-FD76-A726-BB02-0F718B3A60A8}"/>
              </a:ext>
            </a:extLst>
          </p:cNvPr>
          <p:cNvSpPr>
            <a:spLocks noGrp="1"/>
          </p:cNvSpPr>
          <p:nvPr>
            <p:ph type="title"/>
          </p:nvPr>
        </p:nvSpPr>
        <p:spPr/>
        <p:txBody>
          <a:bodyPr/>
          <a:lstStyle/>
          <a:p>
            <a:r>
              <a:rPr lang="en-US" dirty="0"/>
              <a:t>What might adaptation look like?</a:t>
            </a:r>
            <a:endParaRPr lang="en-CA" dirty="0"/>
          </a:p>
        </p:txBody>
      </p:sp>
    </p:spTree>
    <p:extLst>
      <p:ext uri="{BB962C8B-B14F-4D97-AF65-F5344CB8AC3E}">
        <p14:creationId xmlns:p14="http://schemas.microsoft.com/office/powerpoint/2010/main" val="33792437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925A2-920D-AAB6-7EAD-6D38AE375259}"/>
              </a:ext>
            </a:extLst>
          </p:cNvPr>
          <p:cNvSpPr>
            <a:spLocks noGrp="1"/>
          </p:cNvSpPr>
          <p:nvPr>
            <p:ph type="body" idx="1"/>
          </p:nvPr>
        </p:nvSpPr>
        <p:spPr/>
        <p:txBody>
          <a:bodyPr/>
          <a:lstStyle/>
          <a:p>
            <a:r>
              <a:rPr lang="en-CA" dirty="0"/>
              <a:t>Grant funding ($20k for Psych; $17.5K for Socio)</a:t>
            </a:r>
          </a:p>
          <a:p>
            <a:r>
              <a:rPr lang="en-CA" dirty="0"/>
              <a:t>Access</a:t>
            </a:r>
            <a:r>
              <a:rPr lang="en-US" dirty="0"/>
              <a:t> to a curriculum equity consultant with instructional design expertise</a:t>
            </a:r>
          </a:p>
          <a:p>
            <a:r>
              <a:rPr lang="en-US" dirty="0"/>
              <a:t>Training and ongoing technical support on accessible publishing, open licensing, and Pressbooks</a:t>
            </a:r>
          </a:p>
          <a:p>
            <a:r>
              <a:rPr lang="en-US" dirty="0"/>
              <a:t>Copyediting when the project is complete</a:t>
            </a:r>
            <a:endParaRPr lang="en-CA" dirty="0"/>
          </a:p>
        </p:txBody>
      </p:sp>
      <p:sp>
        <p:nvSpPr>
          <p:cNvPr id="3" name="Title 2">
            <a:extLst>
              <a:ext uri="{FF2B5EF4-FFF2-40B4-BE49-F238E27FC236}">
                <a16:creationId xmlns:a16="http://schemas.microsoft.com/office/drawing/2014/main" id="{32EA3CFA-BE88-2FD5-9D22-AB30802F0EF6}"/>
              </a:ext>
            </a:extLst>
          </p:cNvPr>
          <p:cNvSpPr>
            <a:spLocks noGrp="1"/>
          </p:cNvSpPr>
          <p:nvPr>
            <p:ph type="title"/>
          </p:nvPr>
        </p:nvSpPr>
        <p:spPr/>
        <p:txBody>
          <a:bodyPr>
            <a:normAutofit/>
          </a:bodyPr>
          <a:lstStyle/>
          <a:p>
            <a:r>
              <a:rPr lang="en-CA" dirty="0"/>
              <a:t>Support Provided by BCcampus</a:t>
            </a:r>
          </a:p>
        </p:txBody>
      </p:sp>
    </p:spTree>
    <p:extLst>
      <p:ext uri="{BB962C8B-B14F-4D97-AF65-F5344CB8AC3E}">
        <p14:creationId xmlns:p14="http://schemas.microsoft.com/office/powerpoint/2010/main" val="110880089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90000"/>
          </a:lnSpc>
          <a:spcBef>
            <a:spcPts val="700"/>
          </a:spcBef>
          <a:spcAft>
            <a:spcPts val="0"/>
          </a:spcAft>
          <a:buClrTx/>
          <a:buSzTx/>
          <a:buFontTx/>
          <a:buNone/>
          <a:tabLst/>
          <a:defRPr kumimoji="0" sz="13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90000"/>
          </a:lnSpc>
          <a:spcBef>
            <a:spcPts val="700"/>
          </a:spcBef>
          <a:spcAft>
            <a:spcPts val="0"/>
          </a:spcAft>
          <a:buClrTx/>
          <a:buSzTx/>
          <a:buFontTx/>
          <a:buNone/>
          <a:tabLst/>
          <a:defRPr kumimoji="0" sz="13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39" ma:contentTypeDescription="Create a new document." ma:contentTypeScope="" ma:versionID="4b231328590b9e4ef14e5b25b34a2e42">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3b851f131b4fb3567387bab031f19cf1"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Summary" ma:index="44" nillable="true" ma:displayName="Summary" ma:description="Used to give a short description of what the document is." ma:format="Dropdown"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6b71f8ce-fcdc-48fd-826c-ea8a19db1963}" ma:internalName="TaxCatchAll" ma:showField="CatchAllData" ma:web="8f5d0093-68d2-4428-810c-2fb6716ef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mbers xmlns="7ce547ef-dbfe-43bd-8151-0cb0601af8e6">
      <UserInfo>
        <DisplayName/>
        <AccountId xsi:nil="true"/>
        <AccountType/>
      </UserInfo>
    </Members>
    <Summary xmlns="7ce547ef-dbfe-43bd-8151-0cb0601af8e6" xsi:nil="true"/>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lcf76f155ced4ddcb4097134ff3c332f xmlns="7ce547ef-dbfe-43bd-8151-0cb0601af8e6">
      <Terms xmlns="http://schemas.microsoft.com/office/infopath/2007/PartnerControls"/>
    </lcf76f155ced4ddcb4097134ff3c332f>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TaxCatchAll xmlns="8f5d0093-68d2-4428-810c-2fb6716ef6a9"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documentManagement>
</p:properties>
</file>

<file path=customXml/itemProps1.xml><?xml version="1.0" encoding="utf-8"?>
<ds:datastoreItem xmlns:ds="http://schemas.openxmlformats.org/officeDocument/2006/customXml" ds:itemID="{7B08B41E-B161-4A33-9895-C659B39DE0C6}">
  <ds:schemaRefs>
    <ds:schemaRef ds:uri="http://schemas.microsoft.com/sharepoint/v3/contenttype/forms"/>
  </ds:schemaRefs>
</ds:datastoreItem>
</file>

<file path=customXml/itemProps2.xml><?xml version="1.0" encoding="utf-8"?>
<ds:datastoreItem xmlns:ds="http://schemas.openxmlformats.org/officeDocument/2006/customXml" ds:itemID="{E7C070C1-FEC2-419B-9785-E4D6835E4F06}">
  <ds:schemaRefs>
    <ds:schemaRef ds:uri="7ce547ef-dbfe-43bd-8151-0cb0601af8e6"/>
    <ds:schemaRef ds:uri="8f5d0093-68d2-4428-810c-2fb6716ef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EB6FFB-B5EB-4A91-863A-EF040050D0D2}">
  <ds:schemaRefs>
    <ds:schemaRef ds:uri="http://schemas.microsoft.com/office/2006/documentManagement/types"/>
    <ds:schemaRef ds:uri="8f5d0093-68d2-4428-810c-2fb6716ef6a9"/>
    <ds:schemaRef ds:uri="http://schemas.microsoft.com/office/2006/metadata/properties"/>
    <ds:schemaRef ds:uri="http://purl.org/dc/dcmitype/"/>
    <ds:schemaRef ds:uri="http://purl.org/dc/terms/"/>
    <ds:schemaRef ds:uri="http://purl.org/dc/elements/1.1/"/>
    <ds:schemaRef ds:uri="http://www.w3.org/XML/1998/namespace"/>
    <ds:schemaRef ds:uri="7ce547ef-dbfe-43bd-8151-0cb0601af8e6"/>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129</TotalTime>
  <Words>2306</Words>
  <Application>Microsoft Office PowerPoint</Application>
  <PresentationFormat>On-screen Show (16:9)</PresentationFormat>
  <Paragraphs>197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Information Session</vt:lpstr>
      <vt:lpstr>My Positionality</vt:lpstr>
      <vt:lpstr>Session Overview</vt:lpstr>
      <vt:lpstr>About BCcampus</vt:lpstr>
      <vt:lpstr>About the Project</vt:lpstr>
      <vt:lpstr>What do we mean by equity?</vt:lpstr>
      <vt:lpstr>Textbooks to Adapt</vt:lpstr>
      <vt:lpstr>What might adaptation look like?</vt:lpstr>
      <vt:lpstr>Support Provided by BCcampus</vt:lpstr>
      <vt:lpstr>What the Funding Can be Used For</vt:lpstr>
      <vt:lpstr>Application</vt:lpstr>
      <vt:lpstr>Letter of Support</vt:lpstr>
      <vt:lpstr>What Makes a Strong Proposals</vt:lpstr>
      <vt:lpstr>Rubric</vt:lpstr>
      <vt:lpstr>Team Makeup: Roles and Experience (20%)</vt:lpstr>
      <vt:lpstr>Possible Roles</vt:lpstr>
      <vt:lpstr>Team Makeup: Diversity (20%)</vt:lpstr>
      <vt:lpstr>Project Plan: Vision and Goals (20%)</vt:lpstr>
      <vt:lpstr>Project Plan: Workplan (20%)</vt:lpstr>
      <vt:lpstr>Project Plan: Timeline and Budget (20%)</vt:lpstr>
      <vt:lpstr>Resources</vt:lpstr>
      <vt:lpstr>Questions?  bit.ly/infoequityadapt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title>
  <cp:lastModifiedBy>Josie Gray</cp:lastModifiedBy>
  <cp:revision>647</cp:revision>
  <dcterms:modified xsi:type="dcterms:W3CDTF">2023-04-28T16:01:41Z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y fmtid="{D5CDD505-2E9C-101B-9397-08002B2CF9AE}" pid="3" name="MediaServiceImageTags">
    <vt:lpwstr/>
  </property>
</Properties>
</file>