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7" r:id="rId1"/>
  </p:sldMasterIdLst>
  <p:notesMasterIdLst>
    <p:notesMasterId r:id="rId156"/>
  </p:notesMasterIdLst>
  <p:handoutMasterIdLst>
    <p:handoutMasterId r:id="rId157"/>
  </p:handoutMasterIdLst>
  <p:sldIdLst>
    <p:sldId id="261" r:id="rId2"/>
    <p:sldId id="264" r:id="rId3"/>
    <p:sldId id="267" r:id="rId4"/>
    <p:sldId id="262" r:id="rId5"/>
    <p:sldId id="263" r:id="rId6"/>
    <p:sldId id="265" r:id="rId7"/>
    <p:sldId id="256" r:id="rId8"/>
    <p:sldId id="305" r:id="rId9"/>
    <p:sldId id="268" r:id="rId10"/>
    <p:sldId id="257" r:id="rId11"/>
    <p:sldId id="258" r:id="rId12"/>
    <p:sldId id="306" r:id="rId13"/>
    <p:sldId id="259" r:id="rId14"/>
    <p:sldId id="307" r:id="rId15"/>
    <p:sldId id="260" r:id="rId16"/>
    <p:sldId id="273" r:id="rId17"/>
    <p:sldId id="309" r:id="rId18"/>
    <p:sldId id="274" r:id="rId19"/>
    <p:sldId id="327" r:id="rId20"/>
    <p:sldId id="334" r:id="rId21"/>
    <p:sldId id="308" r:id="rId22"/>
    <p:sldId id="270" r:id="rId23"/>
    <p:sldId id="271" r:id="rId24"/>
    <p:sldId id="266" r:id="rId25"/>
    <p:sldId id="328" r:id="rId26"/>
    <p:sldId id="336" r:id="rId27"/>
    <p:sldId id="342" r:id="rId28"/>
    <p:sldId id="337" r:id="rId29"/>
    <p:sldId id="340" r:id="rId30"/>
    <p:sldId id="338" r:id="rId31"/>
    <p:sldId id="341" r:id="rId32"/>
    <p:sldId id="442" r:id="rId33"/>
    <p:sldId id="339" r:id="rId34"/>
    <p:sldId id="329" r:id="rId35"/>
    <p:sldId id="344" r:id="rId36"/>
    <p:sldId id="343" r:id="rId37"/>
    <p:sldId id="346" r:id="rId38"/>
    <p:sldId id="330" r:id="rId39"/>
    <p:sldId id="347" r:id="rId40"/>
    <p:sldId id="353" r:id="rId41"/>
    <p:sldId id="443" r:id="rId42"/>
    <p:sldId id="354" r:id="rId43"/>
    <p:sldId id="348" r:id="rId44"/>
    <p:sldId id="352" r:id="rId45"/>
    <p:sldId id="331" r:id="rId46"/>
    <p:sldId id="332" r:id="rId47"/>
    <p:sldId id="351" r:id="rId48"/>
    <p:sldId id="447" r:id="rId49"/>
    <p:sldId id="363" r:id="rId50"/>
    <p:sldId id="333" r:id="rId51"/>
    <p:sldId id="364" r:id="rId52"/>
    <p:sldId id="367" r:id="rId53"/>
    <p:sldId id="365" r:id="rId54"/>
    <p:sldId id="366" r:id="rId55"/>
    <p:sldId id="325" r:id="rId56"/>
    <p:sldId id="361" r:id="rId57"/>
    <p:sldId id="323" r:id="rId58"/>
    <p:sldId id="355" r:id="rId59"/>
    <p:sldId id="324" r:id="rId60"/>
    <p:sldId id="321" r:id="rId61"/>
    <p:sldId id="356" r:id="rId62"/>
    <p:sldId id="322" r:id="rId63"/>
    <p:sldId id="310" r:id="rId64"/>
    <p:sldId id="357" r:id="rId65"/>
    <p:sldId id="318" r:id="rId66"/>
    <p:sldId id="311" r:id="rId67"/>
    <p:sldId id="358" r:id="rId68"/>
    <p:sldId id="312" r:id="rId69"/>
    <p:sldId id="359" r:id="rId70"/>
    <p:sldId id="316" r:id="rId71"/>
    <p:sldId id="369" r:id="rId72"/>
    <p:sldId id="362" r:id="rId73"/>
    <p:sldId id="314" r:id="rId74"/>
    <p:sldId id="368" r:id="rId75"/>
    <p:sldId id="375" r:id="rId76"/>
    <p:sldId id="315" r:id="rId77"/>
    <p:sldId id="376" r:id="rId78"/>
    <p:sldId id="379" r:id="rId79"/>
    <p:sldId id="377" r:id="rId80"/>
    <p:sldId id="378" r:id="rId81"/>
    <p:sldId id="426" r:id="rId82"/>
    <p:sldId id="283" r:id="rId83"/>
    <p:sldId id="284" r:id="rId84"/>
    <p:sldId id="285" r:id="rId85"/>
    <p:sldId id="286" r:id="rId86"/>
    <p:sldId id="287" r:id="rId87"/>
    <p:sldId id="434" r:id="rId88"/>
    <p:sldId id="427" r:id="rId89"/>
    <p:sldId id="288" r:id="rId90"/>
    <p:sldId id="289" r:id="rId91"/>
    <p:sldId id="290" r:id="rId92"/>
    <p:sldId id="291" r:id="rId93"/>
    <p:sldId id="293" r:id="rId94"/>
    <p:sldId id="415" r:id="rId95"/>
    <p:sldId id="416" r:id="rId96"/>
    <p:sldId id="417" r:id="rId97"/>
    <p:sldId id="292" r:id="rId98"/>
    <p:sldId id="294" r:id="rId99"/>
    <p:sldId id="418" r:id="rId100"/>
    <p:sldId id="419" r:id="rId101"/>
    <p:sldId id="295" r:id="rId102"/>
    <p:sldId id="296" r:id="rId103"/>
    <p:sldId id="297" r:id="rId104"/>
    <p:sldId id="438" r:id="rId105"/>
    <p:sldId id="439" r:id="rId106"/>
    <p:sldId id="440" r:id="rId107"/>
    <p:sldId id="414" r:id="rId108"/>
    <p:sldId id="298" r:id="rId109"/>
    <p:sldId id="384" r:id="rId110"/>
    <p:sldId id="385" r:id="rId111"/>
    <p:sldId id="428" r:id="rId112"/>
    <p:sldId id="299" r:id="rId113"/>
    <p:sldId id="386" r:id="rId114"/>
    <p:sldId id="429" r:id="rId115"/>
    <p:sldId id="300" r:id="rId116"/>
    <p:sldId id="303" r:id="rId117"/>
    <p:sldId id="301" r:id="rId118"/>
    <p:sldId id="380" r:id="rId119"/>
    <p:sldId id="431" r:id="rId120"/>
    <p:sldId id="433" r:id="rId121"/>
    <p:sldId id="304" r:id="rId122"/>
    <p:sldId id="432" r:id="rId123"/>
    <p:sldId id="410" r:id="rId124"/>
    <p:sldId id="421" r:id="rId125"/>
    <p:sldId id="388" r:id="rId126"/>
    <p:sldId id="422" r:id="rId127"/>
    <p:sldId id="425" r:id="rId128"/>
    <p:sldId id="446" r:id="rId129"/>
    <p:sldId id="413" r:id="rId130"/>
    <p:sldId id="389" r:id="rId131"/>
    <p:sldId id="406" r:id="rId132"/>
    <p:sldId id="407" r:id="rId133"/>
    <p:sldId id="408" r:id="rId134"/>
    <p:sldId id="409" r:id="rId135"/>
    <p:sldId id="390" r:id="rId136"/>
    <p:sldId id="404" r:id="rId137"/>
    <p:sldId id="405" r:id="rId138"/>
    <p:sldId id="391" r:id="rId139"/>
    <p:sldId id="448" r:id="rId140"/>
    <p:sldId id="398" r:id="rId141"/>
    <p:sldId id="399" r:id="rId142"/>
    <p:sldId id="392" r:id="rId143"/>
    <p:sldId id="400" r:id="rId144"/>
    <p:sldId id="401" r:id="rId145"/>
    <p:sldId id="402" r:id="rId146"/>
    <p:sldId id="393" r:id="rId147"/>
    <p:sldId id="441" r:id="rId148"/>
    <p:sldId id="449" r:id="rId149"/>
    <p:sldId id="450" r:id="rId150"/>
    <p:sldId id="394" r:id="rId151"/>
    <p:sldId id="395" r:id="rId152"/>
    <p:sldId id="396" r:id="rId153"/>
    <p:sldId id="411" r:id="rId154"/>
    <p:sldId id="397" r:id="rId1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00"/>
    <a:srgbClr val="FFD954"/>
    <a:srgbClr val="FFB512"/>
    <a:srgbClr val="F2C800"/>
    <a:srgbClr val="E5AF00"/>
    <a:srgbClr val="D9C500"/>
    <a:srgbClr val="4FA3B9"/>
    <a:srgbClr val="816486"/>
    <a:srgbClr val="65A9B5"/>
    <a:srgbClr val="CD7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6654" autoAdjust="0"/>
    <p:restoredTop sz="94660"/>
  </p:normalViewPr>
  <p:slideViewPr>
    <p:cSldViewPr snapToGrid="0" snapToObjects="1">
      <p:cViewPr>
        <p:scale>
          <a:sx n="121" d="100"/>
          <a:sy n="121" d="100"/>
        </p:scale>
        <p:origin x="-80" y="118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27648"/>
    </p:cViewPr>
  </p:sorterViewPr>
  <p:notesViewPr>
    <p:cSldViewPr snapToGrid="0" snapToObjects="1">
      <p:cViewPr varScale="1">
        <p:scale>
          <a:sx n="139" d="100"/>
          <a:sy n="139" d="100"/>
        </p:scale>
        <p:origin x="-2984"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notesMaster" Target="notesMasters/notesMaster1.xml"/><Relationship Id="rId157" Type="http://schemas.openxmlformats.org/officeDocument/2006/relationships/handoutMaster" Target="handoutMasters/handoutMaster1.xml"/><Relationship Id="rId158" Type="http://schemas.openxmlformats.org/officeDocument/2006/relationships/printerSettings" Target="printerSettings/printerSettings1.bin"/><Relationship Id="rId15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viewProps" Target="viewProps.xml"/><Relationship Id="rId161" Type="http://schemas.openxmlformats.org/officeDocument/2006/relationships/theme" Target="theme/theme1.xml"/><Relationship Id="rId16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9754E71-2BCD-6646-9FBC-0C5D6EDB0FFC}" type="datetimeFigureOut">
              <a:rPr lang="en-US" smtClean="0"/>
              <a:pPr/>
              <a:t>2015-07-21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8925DAC-F27B-F440-BA0A-5F055AB92B93}" type="slidenum">
              <a:rPr lang="en-US" smtClean="0"/>
              <a:pPr/>
              <a:t>‹#›</a:t>
            </a:fld>
            <a:endParaRPr lang="en-US" dirty="0"/>
          </a:p>
        </p:txBody>
      </p:sp>
    </p:spTree>
    <p:extLst>
      <p:ext uri="{BB962C8B-B14F-4D97-AF65-F5344CB8AC3E}">
        <p14:creationId xmlns:p14="http://schemas.microsoft.com/office/powerpoint/2010/main" val="25819496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B64424-232F-0E43-812C-F020EAA8203B}" type="datetimeFigureOut">
              <a:rPr lang="en-US" smtClean="0"/>
              <a:pPr/>
              <a:t>2015-07-21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2EDA07-77E5-574D-88B2-3522285176DA}" type="slidenum">
              <a:rPr lang="en-US" smtClean="0"/>
              <a:pPr/>
              <a:t>‹#›</a:t>
            </a:fld>
            <a:endParaRPr lang="en-US" dirty="0"/>
          </a:p>
        </p:txBody>
      </p:sp>
    </p:spTree>
    <p:extLst>
      <p:ext uri="{BB962C8B-B14F-4D97-AF65-F5344CB8AC3E}">
        <p14:creationId xmlns:p14="http://schemas.microsoft.com/office/powerpoint/2010/main" val="28834248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FF0000"/>
                </a:solidFill>
              </a:rPr>
              <a:t>IMPORTANT NOTE: </a:t>
            </a:r>
            <a:r>
              <a:rPr lang="en-US" b="0" dirty="0" smtClean="0">
                <a:solidFill>
                  <a:srgbClr val="FF0000"/>
                </a:solidFill>
              </a:rPr>
              <a:t>The</a:t>
            </a:r>
            <a:r>
              <a:rPr lang="en-US" b="0" baseline="0" dirty="0" smtClean="0">
                <a:solidFill>
                  <a:srgbClr val="FF0000"/>
                </a:solidFill>
              </a:rPr>
              <a:t> slide numbers are referenced in the Elder Abuse Reduction Curricular Resource: An Instructor’s Guide for Teaching Core Competencies in Elder Abuse Prevention, Detection and Response in British Columbia. If users choose to add or remove slides, please note that the slide numbering notation in the lesson plans will not reflect this and are based on the full set of slides at creation of the resource. </a:t>
            </a:r>
            <a:endParaRPr lang="en-US" b="0" dirty="0">
              <a:solidFill>
                <a:srgbClr val="FF0000"/>
              </a:solidFill>
            </a:endParaRPr>
          </a:p>
        </p:txBody>
      </p:sp>
      <p:sp>
        <p:nvSpPr>
          <p:cNvPr id="4" name="Slide Number Placeholder 3"/>
          <p:cNvSpPr>
            <a:spLocks noGrp="1"/>
          </p:cNvSpPr>
          <p:nvPr>
            <p:ph type="sldNum" sz="quarter" idx="10"/>
          </p:nvPr>
        </p:nvSpPr>
        <p:spPr/>
        <p:txBody>
          <a:bodyPr/>
          <a:lstStyle/>
          <a:p>
            <a:fld id="{422EDA07-77E5-574D-88B2-3522285176DA}" type="slidenum">
              <a:rPr lang="en-US" smtClean="0"/>
              <a:pPr/>
              <a:t>1</a:t>
            </a:fld>
            <a:endParaRPr lang="en-US" dirty="0"/>
          </a:p>
        </p:txBody>
      </p:sp>
    </p:spTree>
    <p:extLst>
      <p:ext uri="{BB962C8B-B14F-4D97-AF65-F5344CB8AC3E}">
        <p14:creationId xmlns:p14="http://schemas.microsoft.com/office/powerpoint/2010/main" val="1137090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10</a:t>
            </a:fld>
            <a:endParaRPr lang="en-US" dirty="0"/>
          </a:p>
        </p:txBody>
      </p:sp>
    </p:spTree>
    <p:extLst>
      <p:ext uri="{BB962C8B-B14F-4D97-AF65-F5344CB8AC3E}">
        <p14:creationId xmlns:p14="http://schemas.microsoft.com/office/powerpoint/2010/main" val="150654652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100</a:t>
            </a:fld>
            <a:endParaRPr lang="en-US" dirty="0"/>
          </a:p>
        </p:txBody>
      </p:sp>
    </p:spTree>
    <p:extLst>
      <p:ext uri="{BB962C8B-B14F-4D97-AF65-F5344CB8AC3E}">
        <p14:creationId xmlns:p14="http://schemas.microsoft.com/office/powerpoint/2010/main" val="64894722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101</a:t>
            </a:fld>
            <a:endParaRPr lang="en-US" dirty="0"/>
          </a:p>
        </p:txBody>
      </p:sp>
    </p:spTree>
    <p:extLst>
      <p:ext uri="{BB962C8B-B14F-4D97-AF65-F5344CB8AC3E}">
        <p14:creationId xmlns:p14="http://schemas.microsoft.com/office/powerpoint/2010/main" val="91260267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102</a:t>
            </a:fld>
            <a:endParaRPr lang="en-US" dirty="0"/>
          </a:p>
        </p:txBody>
      </p:sp>
    </p:spTree>
    <p:extLst>
      <p:ext uri="{BB962C8B-B14F-4D97-AF65-F5344CB8AC3E}">
        <p14:creationId xmlns:p14="http://schemas.microsoft.com/office/powerpoint/2010/main" val="70254980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103</a:t>
            </a:fld>
            <a:endParaRPr lang="en-US" dirty="0"/>
          </a:p>
        </p:txBody>
      </p:sp>
    </p:spTree>
    <p:extLst>
      <p:ext uri="{BB962C8B-B14F-4D97-AF65-F5344CB8AC3E}">
        <p14:creationId xmlns:p14="http://schemas.microsoft.com/office/powerpoint/2010/main" val="193128158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104</a:t>
            </a:fld>
            <a:endParaRPr lang="en-US" dirty="0"/>
          </a:p>
        </p:txBody>
      </p:sp>
    </p:spTree>
    <p:extLst>
      <p:ext uri="{BB962C8B-B14F-4D97-AF65-F5344CB8AC3E}">
        <p14:creationId xmlns:p14="http://schemas.microsoft.com/office/powerpoint/2010/main" val="351831119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105</a:t>
            </a:fld>
            <a:endParaRPr lang="en-US" dirty="0"/>
          </a:p>
        </p:txBody>
      </p:sp>
    </p:spTree>
    <p:extLst>
      <p:ext uri="{BB962C8B-B14F-4D97-AF65-F5344CB8AC3E}">
        <p14:creationId xmlns:p14="http://schemas.microsoft.com/office/powerpoint/2010/main" val="87497699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106</a:t>
            </a:fld>
            <a:endParaRPr lang="en-US" dirty="0"/>
          </a:p>
        </p:txBody>
      </p:sp>
    </p:spTree>
    <p:extLst>
      <p:ext uri="{BB962C8B-B14F-4D97-AF65-F5344CB8AC3E}">
        <p14:creationId xmlns:p14="http://schemas.microsoft.com/office/powerpoint/2010/main" val="102969789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107</a:t>
            </a:fld>
            <a:endParaRPr lang="en-US" dirty="0"/>
          </a:p>
        </p:txBody>
      </p:sp>
    </p:spTree>
    <p:extLst>
      <p:ext uri="{BB962C8B-B14F-4D97-AF65-F5344CB8AC3E}">
        <p14:creationId xmlns:p14="http://schemas.microsoft.com/office/powerpoint/2010/main" val="354321540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108</a:t>
            </a:fld>
            <a:endParaRPr lang="en-US" dirty="0"/>
          </a:p>
        </p:txBody>
      </p:sp>
    </p:spTree>
    <p:extLst>
      <p:ext uri="{BB962C8B-B14F-4D97-AF65-F5344CB8AC3E}">
        <p14:creationId xmlns:p14="http://schemas.microsoft.com/office/powerpoint/2010/main" val="298817833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109</a:t>
            </a:fld>
            <a:endParaRPr lang="en-US" dirty="0"/>
          </a:p>
        </p:txBody>
      </p:sp>
    </p:spTree>
    <p:extLst>
      <p:ext uri="{BB962C8B-B14F-4D97-AF65-F5344CB8AC3E}">
        <p14:creationId xmlns:p14="http://schemas.microsoft.com/office/powerpoint/2010/main" val="81619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22EDA07-77E5-574D-88B2-3522285176DA}" type="slidenum">
              <a:rPr lang="en-US" smtClean="0"/>
              <a:pPr/>
              <a:t>11</a:t>
            </a:fld>
            <a:endParaRPr lang="en-US" dirty="0"/>
          </a:p>
        </p:txBody>
      </p:sp>
    </p:spTree>
    <p:extLst>
      <p:ext uri="{BB962C8B-B14F-4D97-AF65-F5344CB8AC3E}">
        <p14:creationId xmlns:p14="http://schemas.microsoft.com/office/powerpoint/2010/main" val="130639619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110</a:t>
            </a:fld>
            <a:endParaRPr lang="en-US" dirty="0"/>
          </a:p>
        </p:txBody>
      </p:sp>
    </p:spTree>
    <p:extLst>
      <p:ext uri="{BB962C8B-B14F-4D97-AF65-F5344CB8AC3E}">
        <p14:creationId xmlns:p14="http://schemas.microsoft.com/office/powerpoint/2010/main" val="70853625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111</a:t>
            </a:fld>
            <a:endParaRPr lang="en-US" dirty="0"/>
          </a:p>
        </p:txBody>
      </p:sp>
    </p:spTree>
    <p:extLst>
      <p:ext uri="{BB962C8B-B14F-4D97-AF65-F5344CB8AC3E}">
        <p14:creationId xmlns:p14="http://schemas.microsoft.com/office/powerpoint/2010/main" val="212520222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112</a:t>
            </a:fld>
            <a:endParaRPr lang="en-US" dirty="0"/>
          </a:p>
        </p:txBody>
      </p:sp>
    </p:spTree>
    <p:extLst>
      <p:ext uri="{BB962C8B-B14F-4D97-AF65-F5344CB8AC3E}">
        <p14:creationId xmlns:p14="http://schemas.microsoft.com/office/powerpoint/2010/main" val="372929048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113</a:t>
            </a:fld>
            <a:endParaRPr lang="en-US" dirty="0"/>
          </a:p>
        </p:txBody>
      </p:sp>
    </p:spTree>
    <p:extLst>
      <p:ext uri="{BB962C8B-B14F-4D97-AF65-F5344CB8AC3E}">
        <p14:creationId xmlns:p14="http://schemas.microsoft.com/office/powerpoint/2010/main" val="426911829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2EDA07-77E5-574D-88B2-3522285176DA}" type="slidenum">
              <a:rPr lang="en-US" smtClean="0"/>
              <a:pPr/>
              <a:t>114</a:t>
            </a:fld>
            <a:endParaRPr lang="en-US" dirty="0"/>
          </a:p>
        </p:txBody>
      </p:sp>
    </p:spTree>
    <p:extLst>
      <p:ext uri="{BB962C8B-B14F-4D97-AF65-F5344CB8AC3E}">
        <p14:creationId xmlns:p14="http://schemas.microsoft.com/office/powerpoint/2010/main" val="370945492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115</a:t>
            </a:fld>
            <a:endParaRPr lang="en-US" dirty="0"/>
          </a:p>
        </p:txBody>
      </p:sp>
    </p:spTree>
    <p:extLst>
      <p:ext uri="{BB962C8B-B14F-4D97-AF65-F5344CB8AC3E}">
        <p14:creationId xmlns:p14="http://schemas.microsoft.com/office/powerpoint/2010/main" val="303443686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116</a:t>
            </a:fld>
            <a:endParaRPr lang="en-US" dirty="0"/>
          </a:p>
        </p:txBody>
      </p:sp>
    </p:spTree>
    <p:extLst>
      <p:ext uri="{BB962C8B-B14F-4D97-AF65-F5344CB8AC3E}">
        <p14:creationId xmlns:p14="http://schemas.microsoft.com/office/powerpoint/2010/main" val="201431431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117</a:t>
            </a:fld>
            <a:endParaRPr lang="en-US" dirty="0"/>
          </a:p>
        </p:txBody>
      </p:sp>
    </p:spTree>
    <p:extLst>
      <p:ext uri="{BB962C8B-B14F-4D97-AF65-F5344CB8AC3E}">
        <p14:creationId xmlns:p14="http://schemas.microsoft.com/office/powerpoint/2010/main" val="199526811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118</a:t>
            </a:fld>
            <a:endParaRPr lang="en-US" dirty="0"/>
          </a:p>
        </p:txBody>
      </p:sp>
    </p:spTree>
    <p:extLst>
      <p:ext uri="{BB962C8B-B14F-4D97-AF65-F5344CB8AC3E}">
        <p14:creationId xmlns:p14="http://schemas.microsoft.com/office/powerpoint/2010/main" val="11096335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422EDA07-77E5-574D-88B2-3522285176DA}" type="slidenum">
              <a:rPr lang="en-US" smtClean="0"/>
              <a:pPr/>
              <a:t>119</a:t>
            </a:fld>
            <a:endParaRPr lang="en-US" dirty="0"/>
          </a:p>
        </p:txBody>
      </p:sp>
    </p:spTree>
    <p:extLst>
      <p:ext uri="{BB962C8B-B14F-4D97-AF65-F5344CB8AC3E}">
        <p14:creationId xmlns:p14="http://schemas.microsoft.com/office/powerpoint/2010/main" val="318959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2EDA07-77E5-574D-88B2-3522285176DA}" type="slidenum">
              <a:rPr lang="en-US" smtClean="0"/>
              <a:pPr/>
              <a:t>12</a:t>
            </a:fld>
            <a:endParaRPr lang="en-US" dirty="0"/>
          </a:p>
        </p:txBody>
      </p:sp>
    </p:spTree>
    <p:extLst>
      <p:ext uri="{BB962C8B-B14F-4D97-AF65-F5344CB8AC3E}">
        <p14:creationId xmlns:p14="http://schemas.microsoft.com/office/powerpoint/2010/main" val="258294103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120</a:t>
            </a:fld>
            <a:endParaRPr lang="en-US" dirty="0"/>
          </a:p>
        </p:txBody>
      </p:sp>
    </p:spTree>
    <p:extLst>
      <p:ext uri="{BB962C8B-B14F-4D97-AF65-F5344CB8AC3E}">
        <p14:creationId xmlns:p14="http://schemas.microsoft.com/office/powerpoint/2010/main" val="397289481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121</a:t>
            </a:fld>
            <a:endParaRPr lang="en-US" dirty="0"/>
          </a:p>
        </p:txBody>
      </p:sp>
    </p:spTree>
    <p:extLst>
      <p:ext uri="{BB962C8B-B14F-4D97-AF65-F5344CB8AC3E}">
        <p14:creationId xmlns:p14="http://schemas.microsoft.com/office/powerpoint/2010/main" val="251576037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122</a:t>
            </a:fld>
            <a:endParaRPr lang="en-US" dirty="0"/>
          </a:p>
        </p:txBody>
      </p:sp>
    </p:spTree>
    <p:extLst>
      <p:ext uri="{BB962C8B-B14F-4D97-AF65-F5344CB8AC3E}">
        <p14:creationId xmlns:p14="http://schemas.microsoft.com/office/powerpoint/2010/main" val="105304492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123</a:t>
            </a:fld>
            <a:endParaRPr lang="en-US" dirty="0"/>
          </a:p>
        </p:txBody>
      </p:sp>
    </p:spTree>
    <p:extLst>
      <p:ext uri="{BB962C8B-B14F-4D97-AF65-F5344CB8AC3E}">
        <p14:creationId xmlns:p14="http://schemas.microsoft.com/office/powerpoint/2010/main" val="373440018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124</a:t>
            </a:fld>
            <a:endParaRPr lang="en-US" dirty="0"/>
          </a:p>
        </p:txBody>
      </p:sp>
    </p:spTree>
    <p:extLst>
      <p:ext uri="{BB962C8B-B14F-4D97-AF65-F5344CB8AC3E}">
        <p14:creationId xmlns:p14="http://schemas.microsoft.com/office/powerpoint/2010/main" val="210595722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125</a:t>
            </a:fld>
            <a:endParaRPr lang="en-US" dirty="0"/>
          </a:p>
        </p:txBody>
      </p:sp>
    </p:spTree>
    <p:extLst>
      <p:ext uri="{BB962C8B-B14F-4D97-AF65-F5344CB8AC3E}">
        <p14:creationId xmlns:p14="http://schemas.microsoft.com/office/powerpoint/2010/main" val="1701432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126</a:t>
            </a:fld>
            <a:endParaRPr lang="en-US" dirty="0"/>
          </a:p>
        </p:txBody>
      </p:sp>
    </p:spTree>
    <p:extLst>
      <p:ext uri="{BB962C8B-B14F-4D97-AF65-F5344CB8AC3E}">
        <p14:creationId xmlns:p14="http://schemas.microsoft.com/office/powerpoint/2010/main" val="329241870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127</a:t>
            </a:fld>
            <a:endParaRPr lang="en-US" dirty="0"/>
          </a:p>
        </p:txBody>
      </p:sp>
    </p:spTree>
    <p:extLst>
      <p:ext uri="{BB962C8B-B14F-4D97-AF65-F5344CB8AC3E}">
        <p14:creationId xmlns:p14="http://schemas.microsoft.com/office/powerpoint/2010/main" val="78826072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128</a:t>
            </a:fld>
            <a:endParaRPr lang="en-US" dirty="0"/>
          </a:p>
        </p:txBody>
      </p:sp>
    </p:spTree>
    <p:extLst>
      <p:ext uri="{BB962C8B-B14F-4D97-AF65-F5344CB8AC3E}">
        <p14:creationId xmlns:p14="http://schemas.microsoft.com/office/powerpoint/2010/main" val="414479519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129</a:t>
            </a:fld>
            <a:endParaRPr lang="en-US" dirty="0"/>
          </a:p>
        </p:txBody>
      </p:sp>
    </p:spTree>
    <p:extLst>
      <p:ext uri="{BB962C8B-B14F-4D97-AF65-F5344CB8AC3E}">
        <p14:creationId xmlns:p14="http://schemas.microsoft.com/office/powerpoint/2010/main" val="315836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13</a:t>
            </a:fld>
            <a:endParaRPr lang="en-US" dirty="0"/>
          </a:p>
        </p:txBody>
      </p:sp>
    </p:spTree>
    <p:extLst>
      <p:ext uri="{BB962C8B-B14F-4D97-AF65-F5344CB8AC3E}">
        <p14:creationId xmlns:p14="http://schemas.microsoft.com/office/powerpoint/2010/main" val="139045688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130</a:t>
            </a:fld>
            <a:endParaRPr lang="en-US" dirty="0"/>
          </a:p>
        </p:txBody>
      </p:sp>
    </p:spTree>
    <p:extLst>
      <p:ext uri="{BB962C8B-B14F-4D97-AF65-F5344CB8AC3E}">
        <p14:creationId xmlns:p14="http://schemas.microsoft.com/office/powerpoint/2010/main" val="380714643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131</a:t>
            </a:fld>
            <a:endParaRPr lang="en-US" dirty="0"/>
          </a:p>
        </p:txBody>
      </p:sp>
    </p:spTree>
    <p:extLst>
      <p:ext uri="{BB962C8B-B14F-4D97-AF65-F5344CB8AC3E}">
        <p14:creationId xmlns:p14="http://schemas.microsoft.com/office/powerpoint/2010/main" val="397119770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132</a:t>
            </a:fld>
            <a:endParaRPr lang="en-US" dirty="0"/>
          </a:p>
        </p:txBody>
      </p:sp>
    </p:spTree>
    <p:extLst>
      <p:ext uri="{BB962C8B-B14F-4D97-AF65-F5344CB8AC3E}">
        <p14:creationId xmlns:p14="http://schemas.microsoft.com/office/powerpoint/2010/main" val="50442049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133</a:t>
            </a:fld>
            <a:endParaRPr lang="en-US" dirty="0"/>
          </a:p>
        </p:txBody>
      </p:sp>
    </p:spTree>
    <p:extLst>
      <p:ext uri="{BB962C8B-B14F-4D97-AF65-F5344CB8AC3E}">
        <p14:creationId xmlns:p14="http://schemas.microsoft.com/office/powerpoint/2010/main" val="398090247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2EDA07-77E5-574D-88B2-3522285176DA}" type="slidenum">
              <a:rPr lang="en-US" smtClean="0"/>
              <a:pPr/>
              <a:t>134</a:t>
            </a:fld>
            <a:endParaRPr lang="en-US" dirty="0"/>
          </a:p>
        </p:txBody>
      </p:sp>
    </p:spTree>
    <p:extLst>
      <p:ext uri="{BB962C8B-B14F-4D97-AF65-F5344CB8AC3E}">
        <p14:creationId xmlns:p14="http://schemas.microsoft.com/office/powerpoint/2010/main" val="254863540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135</a:t>
            </a:fld>
            <a:endParaRPr lang="en-US" dirty="0"/>
          </a:p>
        </p:txBody>
      </p:sp>
    </p:spTree>
    <p:extLst>
      <p:ext uri="{BB962C8B-B14F-4D97-AF65-F5344CB8AC3E}">
        <p14:creationId xmlns:p14="http://schemas.microsoft.com/office/powerpoint/2010/main" val="149897566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136</a:t>
            </a:fld>
            <a:endParaRPr lang="en-US" dirty="0"/>
          </a:p>
        </p:txBody>
      </p:sp>
    </p:spTree>
    <p:extLst>
      <p:ext uri="{BB962C8B-B14F-4D97-AF65-F5344CB8AC3E}">
        <p14:creationId xmlns:p14="http://schemas.microsoft.com/office/powerpoint/2010/main" val="353602164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137</a:t>
            </a:fld>
            <a:endParaRPr lang="en-US" dirty="0"/>
          </a:p>
        </p:txBody>
      </p:sp>
    </p:spTree>
    <p:extLst>
      <p:ext uri="{BB962C8B-B14F-4D97-AF65-F5344CB8AC3E}">
        <p14:creationId xmlns:p14="http://schemas.microsoft.com/office/powerpoint/2010/main" val="41257094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138</a:t>
            </a:fld>
            <a:endParaRPr lang="en-US" dirty="0"/>
          </a:p>
        </p:txBody>
      </p:sp>
    </p:spTree>
    <p:extLst>
      <p:ext uri="{BB962C8B-B14F-4D97-AF65-F5344CB8AC3E}">
        <p14:creationId xmlns:p14="http://schemas.microsoft.com/office/powerpoint/2010/main" val="394154269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139</a:t>
            </a:fld>
            <a:endParaRPr lang="en-US" dirty="0"/>
          </a:p>
        </p:txBody>
      </p:sp>
    </p:spTree>
    <p:extLst>
      <p:ext uri="{BB962C8B-B14F-4D97-AF65-F5344CB8AC3E}">
        <p14:creationId xmlns:p14="http://schemas.microsoft.com/office/powerpoint/2010/main" val="337607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2EDA07-77E5-574D-88B2-3522285176DA}" type="slidenum">
              <a:rPr lang="en-US" smtClean="0"/>
              <a:pPr/>
              <a:t>14</a:t>
            </a:fld>
            <a:endParaRPr lang="en-US" dirty="0"/>
          </a:p>
        </p:txBody>
      </p:sp>
    </p:spTree>
    <p:extLst>
      <p:ext uri="{BB962C8B-B14F-4D97-AF65-F5344CB8AC3E}">
        <p14:creationId xmlns:p14="http://schemas.microsoft.com/office/powerpoint/2010/main" val="345152207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2EDA07-77E5-574D-88B2-3522285176DA}" type="slidenum">
              <a:rPr lang="en-US" smtClean="0"/>
              <a:pPr/>
              <a:t>140</a:t>
            </a:fld>
            <a:endParaRPr lang="en-US" dirty="0"/>
          </a:p>
        </p:txBody>
      </p:sp>
    </p:spTree>
    <p:extLst>
      <p:ext uri="{BB962C8B-B14F-4D97-AF65-F5344CB8AC3E}">
        <p14:creationId xmlns:p14="http://schemas.microsoft.com/office/powerpoint/2010/main" val="119979595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141</a:t>
            </a:fld>
            <a:endParaRPr lang="en-US" dirty="0"/>
          </a:p>
        </p:txBody>
      </p:sp>
    </p:spTree>
    <p:extLst>
      <p:ext uri="{BB962C8B-B14F-4D97-AF65-F5344CB8AC3E}">
        <p14:creationId xmlns:p14="http://schemas.microsoft.com/office/powerpoint/2010/main" val="25590404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2EDA07-77E5-574D-88B2-3522285176DA}" type="slidenum">
              <a:rPr lang="en-US" smtClean="0"/>
              <a:pPr/>
              <a:t>142</a:t>
            </a:fld>
            <a:endParaRPr lang="en-US" dirty="0"/>
          </a:p>
        </p:txBody>
      </p:sp>
    </p:spTree>
    <p:extLst>
      <p:ext uri="{BB962C8B-B14F-4D97-AF65-F5344CB8AC3E}">
        <p14:creationId xmlns:p14="http://schemas.microsoft.com/office/powerpoint/2010/main" val="335840997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143</a:t>
            </a:fld>
            <a:endParaRPr lang="en-US" dirty="0"/>
          </a:p>
        </p:txBody>
      </p:sp>
    </p:spTree>
    <p:extLst>
      <p:ext uri="{BB962C8B-B14F-4D97-AF65-F5344CB8AC3E}">
        <p14:creationId xmlns:p14="http://schemas.microsoft.com/office/powerpoint/2010/main" val="423656468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144</a:t>
            </a:fld>
            <a:endParaRPr lang="en-US" dirty="0"/>
          </a:p>
        </p:txBody>
      </p:sp>
    </p:spTree>
    <p:extLst>
      <p:ext uri="{BB962C8B-B14F-4D97-AF65-F5344CB8AC3E}">
        <p14:creationId xmlns:p14="http://schemas.microsoft.com/office/powerpoint/2010/main" val="79027615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145</a:t>
            </a:fld>
            <a:endParaRPr lang="en-US" dirty="0"/>
          </a:p>
        </p:txBody>
      </p:sp>
    </p:spTree>
    <p:extLst>
      <p:ext uri="{BB962C8B-B14F-4D97-AF65-F5344CB8AC3E}">
        <p14:creationId xmlns:p14="http://schemas.microsoft.com/office/powerpoint/2010/main" val="445946426"/>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2EDA07-77E5-574D-88B2-3522285176DA}" type="slidenum">
              <a:rPr lang="en-US" smtClean="0"/>
              <a:pPr/>
              <a:t>146</a:t>
            </a:fld>
            <a:endParaRPr lang="en-US" dirty="0"/>
          </a:p>
        </p:txBody>
      </p:sp>
    </p:spTree>
    <p:extLst>
      <p:ext uri="{BB962C8B-B14F-4D97-AF65-F5344CB8AC3E}">
        <p14:creationId xmlns:p14="http://schemas.microsoft.com/office/powerpoint/2010/main" val="181906430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note change in Creative Commons license for Decision Tree materials. Users of this content should visit the PGT website http://</a:t>
            </a:r>
            <a:r>
              <a:rPr lang="en-US" baseline="0" dirty="0" err="1" smtClean="0"/>
              <a:t>www.trustee.bc.ca</a:t>
            </a:r>
            <a:r>
              <a:rPr lang="en-US" baseline="0" dirty="0" smtClean="0"/>
              <a:t>/Pages/</a:t>
            </a:r>
            <a:r>
              <a:rPr lang="en-US" baseline="0" dirty="0" err="1" smtClean="0"/>
              <a:t>default.aspx</a:t>
            </a:r>
            <a:r>
              <a:rPr lang="en-US" baseline="0" dirty="0" smtClean="0"/>
              <a:t> for the latest Decision Tree documents. </a:t>
            </a:r>
            <a:endParaRPr lang="en-US" dirty="0"/>
          </a:p>
        </p:txBody>
      </p:sp>
      <p:sp>
        <p:nvSpPr>
          <p:cNvPr id="4" name="Slide Number Placeholder 3"/>
          <p:cNvSpPr>
            <a:spLocks noGrp="1"/>
          </p:cNvSpPr>
          <p:nvPr>
            <p:ph type="sldNum" sz="quarter" idx="10"/>
          </p:nvPr>
        </p:nvSpPr>
        <p:spPr/>
        <p:txBody>
          <a:bodyPr/>
          <a:lstStyle/>
          <a:p>
            <a:fld id="{422EDA07-77E5-574D-88B2-3522285176DA}" type="slidenum">
              <a:rPr lang="en-US" smtClean="0"/>
              <a:pPr/>
              <a:t>147</a:t>
            </a:fld>
            <a:endParaRPr lang="en-US" dirty="0"/>
          </a:p>
        </p:txBody>
      </p:sp>
    </p:spTree>
    <p:extLst>
      <p:ext uri="{BB962C8B-B14F-4D97-AF65-F5344CB8AC3E}">
        <p14:creationId xmlns:p14="http://schemas.microsoft.com/office/powerpoint/2010/main" val="347719578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148</a:t>
            </a:fld>
            <a:endParaRPr lang="en-US" dirty="0"/>
          </a:p>
        </p:txBody>
      </p:sp>
    </p:spTree>
    <p:extLst>
      <p:ext uri="{BB962C8B-B14F-4D97-AF65-F5344CB8AC3E}">
        <p14:creationId xmlns:p14="http://schemas.microsoft.com/office/powerpoint/2010/main" val="412019755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149</a:t>
            </a:fld>
            <a:endParaRPr lang="en-US" dirty="0"/>
          </a:p>
        </p:txBody>
      </p:sp>
    </p:spTree>
    <p:extLst>
      <p:ext uri="{BB962C8B-B14F-4D97-AF65-F5344CB8AC3E}">
        <p14:creationId xmlns:p14="http://schemas.microsoft.com/office/powerpoint/2010/main" val="1504455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15</a:t>
            </a:fld>
            <a:endParaRPr lang="en-US" dirty="0"/>
          </a:p>
        </p:txBody>
      </p:sp>
    </p:spTree>
    <p:extLst>
      <p:ext uri="{BB962C8B-B14F-4D97-AF65-F5344CB8AC3E}">
        <p14:creationId xmlns:p14="http://schemas.microsoft.com/office/powerpoint/2010/main" val="273761878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150</a:t>
            </a:fld>
            <a:endParaRPr lang="en-US" dirty="0"/>
          </a:p>
        </p:txBody>
      </p:sp>
    </p:spTree>
    <p:extLst>
      <p:ext uri="{BB962C8B-B14F-4D97-AF65-F5344CB8AC3E}">
        <p14:creationId xmlns:p14="http://schemas.microsoft.com/office/powerpoint/2010/main" val="1772125725"/>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151</a:t>
            </a:fld>
            <a:endParaRPr lang="en-US" dirty="0"/>
          </a:p>
        </p:txBody>
      </p:sp>
    </p:spTree>
    <p:extLst>
      <p:ext uri="{BB962C8B-B14F-4D97-AF65-F5344CB8AC3E}">
        <p14:creationId xmlns:p14="http://schemas.microsoft.com/office/powerpoint/2010/main" val="2681447200"/>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152</a:t>
            </a:fld>
            <a:endParaRPr lang="en-US" dirty="0"/>
          </a:p>
        </p:txBody>
      </p:sp>
    </p:spTree>
    <p:extLst>
      <p:ext uri="{BB962C8B-B14F-4D97-AF65-F5344CB8AC3E}">
        <p14:creationId xmlns:p14="http://schemas.microsoft.com/office/powerpoint/2010/main" val="1431123928"/>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153</a:t>
            </a:fld>
            <a:endParaRPr lang="en-US" dirty="0"/>
          </a:p>
        </p:txBody>
      </p:sp>
    </p:spTree>
    <p:extLst>
      <p:ext uri="{BB962C8B-B14F-4D97-AF65-F5344CB8AC3E}">
        <p14:creationId xmlns:p14="http://schemas.microsoft.com/office/powerpoint/2010/main" val="2395555541"/>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154</a:t>
            </a:fld>
            <a:endParaRPr lang="en-US" dirty="0"/>
          </a:p>
        </p:txBody>
      </p:sp>
    </p:spTree>
    <p:extLst>
      <p:ext uri="{BB962C8B-B14F-4D97-AF65-F5344CB8AC3E}">
        <p14:creationId xmlns:p14="http://schemas.microsoft.com/office/powerpoint/2010/main" val="3183437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16</a:t>
            </a:fld>
            <a:endParaRPr lang="en-US" dirty="0"/>
          </a:p>
        </p:txBody>
      </p:sp>
    </p:spTree>
    <p:extLst>
      <p:ext uri="{BB962C8B-B14F-4D97-AF65-F5344CB8AC3E}">
        <p14:creationId xmlns:p14="http://schemas.microsoft.com/office/powerpoint/2010/main" val="1608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17</a:t>
            </a:fld>
            <a:endParaRPr lang="en-US" dirty="0"/>
          </a:p>
        </p:txBody>
      </p:sp>
    </p:spTree>
    <p:extLst>
      <p:ext uri="{BB962C8B-B14F-4D97-AF65-F5344CB8AC3E}">
        <p14:creationId xmlns:p14="http://schemas.microsoft.com/office/powerpoint/2010/main" val="1245823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18</a:t>
            </a:fld>
            <a:endParaRPr lang="en-US" dirty="0"/>
          </a:p>
        </p:txBody>
      </p:sp>
    </p:spTree>
    <p:extLst>
      <p:ext uri="{BB962C8B-B14F-4D97-AF65-F5344CB8AC3E}">
        <p14:creationId xmlns:p14="http://schemas.microsoft.com/office/powerpoint/2010/main" val="1702536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19</a:t>
            </a:fld>
            <a:endParaRPr lang="en-US" dirty="0"/>
          </a:p>
        </p:txBody>
      </p:sp>
    </p:spTree>
    <p:extLst>
      <p:ext uri="{BB962C8B-B14F-4D97-AF65-F5344CB8AC3E}">
        <p14:creationId xmlns:p14="http://schemas.microsoft.com/office/powerpoint/2010/main" val="2634178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2EDA07-77E5-574D-88B2-3522285176DA}" type="slidenum">
              <a:rPr lang="en-US" smtClean="0"/>
              <a:pPr/>
              <a:t>2</a:t>
            </a:fld>
            <a:endParaRPr lang="en-US" dirty="0"/>
          </a:p>
        </p:txBody>
      </p:sp>
    </p:spTree>
    <p:extLst>
      <p:ext uri="{BB962C8B-B14F-4D97-AF65-F5344CB8AC3E}">
        <p14:creationId xmlns:p14="http://schemas.microsoft.com/office/powerpoint/2010/main" val="2951590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20</a:t>
            </a:fld>
            <a:endParaRPr lang="en-US" dirty="0"/>
          </a:p>
        </p:txBody>
      </p:sp>
    </p:spTree>
    <p:extLst>
      <p:ext uri="{BB962C8B-B14F-4D97-AF65-F5344CB8AC3E}">
        <p14:creationId xmlns:p14="http://schemas.microsoft.com/office/powerpoint/2010/main" val="3199636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21</a:t>
            </a:fld>
            <a:endParaRPr lang="en-US" dirty="0"/>
          </a:p>
        </p:txBody>
      </p:sp>
    </p:spTree>
    <p:extLst>
      <p:ext uri="{BB962C8B-B14F-4D97-AF65-F5344CB8AC3E}">
        <p14:creationId xmlns:p14="http://schemas.microsoft.com/office/powerpoint/2010/main" val="2394972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2EDA07-77E5-574D-88B2-3522285176DA}" type="slidenum">
              <a:rPr lang="en-US" smtClean="0"/>
              <a:pPr/>
              <a:t>22</a:t>
            </a:fld>
            <a:endParaRPr lang="en-US" dirty="0"/>
          </a:p>
        </p:txBody>
      </p:sp>
    </p:spTree>
    <p:extLst>
      <p:ext uri="{BB962C8B-B14F-4D97-AF65-F5344CB8AC3E}">
        <p14:creationId xmlns:p14="http://schemas.microsoft.com/office/powerpoint/2010/main" val="1395531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2EDA07-77E5-574D-88B2-3522285176DA}" type="slidenum">
              <a:rPr lang="en-US" smtClean="0"/>
              <a:pPr/>
              <a:t>23</a:t>
            </a:fld>
            <a:endParaRPr lang="en-US" dirty="0"/>
          </a:p>
        </p:txBody>
      </p:sp>
    </p:spTree>
    <p:extLst>
      <p:ext uri="{BB962C8B-B14F-4D97-AF65-F5344CB8AC3E}">
        <p14:creationId xmlns:p14="http://schemas.microsoft.com/office/powerpoint/2010/main" val="84191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24</a:t>
            </a:fld>
            <a:endParaRPr lang="en-US" dirty="0"/>
          </a:p>
        </p:txBody>
      </p:sp>
    </p:spTree>
    <p:extLst>
      <p:ext uri="{BB962C8B-B14F-4D97-AF65-F5344CB8AC3E}">
        <p14:creationId xmlns:p14="http://schemas.microsoft.com/office/powerpoint/2010/main" val="1033069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25</a:t>
            </a:fld>
            <a:endParaRPr lang="en-US" dirty="0"/>
          </a:p>
        </p:txBody>
      </p:sp>
    </p:spTree>
    <p:extLst>
      <p:ext uri="{BB962C8B-B14F-4D97-AF65-F5344CB8AC3E}">
        <p14:creationId xmlns:p14="http://schemas.microsoft.com/office/powerpoint/2010/main" val="2318890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26</a:t>
            </a:fld>
            <a:endParaRPr lang="en-US" dirty="0"/>
          </a:p>
        </p:txBody>
      </p:sp>
    </p:spTree>
    <p:extLst>
      <p:ext uri="{BB962C8B-B14F-4D97-AF65-F5344CB8AC3E}">
        <p14:creationId xmlns:p14="http://schemas.microsoft.com/office/powerpoint/2010/main" val="1072084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2EDA07-77E5-574D-88B2-3522285176DA}" type="slidenum">
              <a:rPr lang="en-US" smtClean="0"/>
              <a:pPr/>
              <a:t>27</a:t>
            </a:fld>
            <a:endParaRPr lang="en-US" dirty="0"/>
          </a:p>
        </p:txBody>
      </p:sp>
    </p:spTree>
    <p:extLst>
      <p:ext uri="{BB962C8B-B14F-4D97-AF65-F5344CB8AC3E}">
        <p14:creationId xmlns:p14="http://schemas.microsoft.com/office/powerpoint/2010/main" val="3238765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28</a:t>
            </a:fld>
            <a:endParaRPr lang="en-US" dirty="0"/>
          </a:p>
        </p:txBody>
      </p:sp>
    </p:spTree>
    <p:extLst>
      <p:ext uri="{BB962C8B-B14F-4D97-AF65-F5344CB8AC3E}">
        <p14:creationId xmlns:p14="http://schemas.microsoft.com/office/powerpoint/2010/main" val="460928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29</a:t>
            </a:fld>
            <a:endParaRPr lang="en-US" dirty="0"/>
          </a:p>
        </p:txBody>
      </p:sp>
    </p:spTree>
    <p:extLst>
      <p:ext uri="{BB962C8B-B14F-4D97-AF65-F5344CB8AC3E}">
        <p14:creationId xmlns:p14="http://schemas.microsoft.com/office/powerpoint/2010/main" val="3961798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2EDA07-77E5-574D-88B2-3522285176DA}"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30</a:t>
            </a:fld>
            <a:endParaRPr lang="en-US" dirty="0"/>
          </a:p>
        </p:txBody>
      </p:sp>
    </p:spTree>
    <p:extLst>
      <p:ext uri="{BB962C8B-B14F-4D97-AF65-F5344CB8AC3E}">
        <p14:creationId xmlns:p14="http://schemas.microsoft.com/office/powerpoint/2010/main" val="7807887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31</a:t>
            </a:fld>
            <a:endParaRPr lang="en-US" dirty="0"/>
          </a:p>
        </p:txBody>
      </p:sp>
    </p:spTree>
    <p:extLst>
      <p:ext uri="{BB962C8B-B14F-4D97-AF65-F5344CB8AC3E}">
        <p14:creationId xmlns:p14="http://schemas.microsoft.com/office/powerpoint/2010/main" val="38197496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32</a:t>
            </a:fld>
            <a:endParaRPr lang="en-US" dirty="0"/>
          </a:p>
        </p:txBody>
      </p:sp>
    </p:spTree>
    <p:extLst>
      <p:ext uri="{BB962C8B-B14F-4D97-AF65-F5344CB8AC3E}">
        <p14:creationId xmlns:p14="http://schemas.microsoft.com/office/powerpoint/2010/main" val="15914105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2EDA07-77E5-574D-88B2-3522285176DA}" type="slidenum">
              <a:rPr lang="en-US" smtClean="0"/>
              <a:pPr/>
              <a:t>33</a:t>
            </a:fld>
            <a:endParaRPr lang="en-US" dirty="0"/>
          </a:p>
        </p:txBody>
      </p:sp>
    </p:spTree>
    <p:extLst>
      <p:ext uri="{BB962C8B-B14F-4D97-AF65-F5344CB8AC3E}">
        <p14:creationId xmlns:p14="http://schemas.microsoft.com/office/powerpoint/2010/main" val="7610414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34</a:t>
            </a:fld>
            <a:endParaRPr lang="en-US" dirty="0"/>
          </a:p>
        </p:txBody>
      </p:sp>
    </p:spTree>
    <p:extLst>
      <p:ext uri="{BB962C8B-B14F-4D97-AF65-F5344CB8AC3E}">
        <p14:creationId xmlns:p14="http://schemas.microsoft.com/office/powerpoint/2010/main" val="37777175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35</a:t>
            </a:fld>
            <a:endParaRPr lang="en-US" dirty="0"/>
          </a:p>
        </p:txBody>
      </p:sp>
    </p:spTree>
    <p:extLst>
      <p:ext uri="{BB962C8B-B14F-4D97-AF65-F5344CB8AC3E}">
        <p14:creationId xmlns:p14="http://schemas.microsoft.com/office/powerpoint/2010/main" val="17823421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36</a:t>
            </a:fld>
            <a:endParaRPr lang="en-US" dirty="0"/>
          </a:p>
        </p:txBody>
      </p:sp>
    </p:spTree>
    <p:extLst>
      <p:ext uri="{BB962C8B-B14F-4D97-AF65-F5344CB8AC3E}">
        <p14:creationId xmlns:p14="http://schemas.microsoft.com/office/powerpoint/2010/main" val="21432097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37</a:t>
            </a:fld>
            <a:endParaRPr lang="en-US" dirty="0"/>
          </a:p>
        </p:txBody>
      </p:sp>
    </p:spTree>
    <p:extLst>
      <p:ext uri="{BB962C8B-B14F-4D97-AF65-F5344CB8AC3E}">
        <p14:creationId xmlns:p14="http://schemas.microsoft.com/office/powerpoint/2010/main" val="17672326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38</a:t>
            </a:fld>
            <a:endParaRPr lang="en-US" dirty="0"/>
          </a:p>
        </p:txBody>
      </p:sp>
    </p:spTree>
    <p:extLst>
      <p:ext uri="{BB962C8B-B14F-4D97-AF65-F5344CB8AC3E}">
        <p14:creationId xmlns:p14="http://schemas.microsoft.com/office/powerpoint/2010/main" val="35442152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39</a:t>
            </a:fld>
            <a:endParaRPr lang="en-US" dirty="0"/>
          </a:p>
        </p:txBody>
      </p:sp>
    </p:spTree>
    <p:extLst>
      <p:ext uri="{BB962C8B-B14F-4D97-AF65-F5344CB8AC3E}">
        <p14:creationId xmlns:p14="http://schemas.microsoft.com/office/powerpoint/2010/main" val="2190906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4</a:t>
            </a:fld>
            <a:endParaRPr lang="en-US" dirty="0"/>
          </a:p>
        </p:txBody>
      </p:sp>
    </p:spTree>
    <p:extLst>
      <p:ext uri="{BB962C8B-B14F-4D97-AF65-F5344CB8AC3E}">
        <p14:creationId xmlns:p14="http://schemas.microsoft.com/office/powerpoint/2010/main" val="37960523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40</a:t>
            </a:fld>
            <a:endParaRPr lang="en-US" dirty="0"/>
          </a:p>
        </p:txBody>
      </p:sp>
    </p:spTree>
    <p:extLst>
      <p:ext uri="{BB962C8B-B14F-4D97-AF65-F5344CB8AC3E}">
        <p14:creationId xmlns:p14="http://schemas.microsoft.com/office/powerpoint/2010/main" val="29816817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41</a:t>
            </a:fld>
            <a:endParaRPr lang="en-US" dirty="0"/>
          </a:p>
        </p:txBody>
      </p:sp>
    </p:spTree>
    <p:extLst>
      <p:ext uri="{BB962C8B-B14F-4D97-AF65-F5344CB8AC3E}">
        <p14:creationId xmlns:p14="http://schemas.microsoft.com/office/powerpoint/2010/main" val="42626740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42</a:t>
            </a:fld>
            <a:endParaRPr lang="en-US" dirty="0"/>
          </a:p>
        </p:txBody>
      </p:sp>
    </p:spTree>
    <p:extLst>
      <p:ext uri="{BB962C8B-B14F-4D97-AF65-F5344CB8AC3E}">
        <p14:creationId xmlns:p14="http://schemas.microsoft.com/office/powerpoint/2010/main" val="24903771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43</a:t>
            </a:fld>
            <a:endParaRPr lang="en-US" dirty="0"/>
          </a:p>
        </p:txBody>
      </p:sp>
    </p:spTree>
    <p:extLst>
      <p:ext uri="{BB962C8B-B14F-4D97-AF65-F5344CB8AC3E}">
        <p14:creationId xmlns:p14="http://schemas.microsoft.com/office/powerpoint/2010/main" val="2647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44</a:t>
            </a:fld>
            <a:endParaRPr lang="en-US" dirty="0"/>
          </a:p>
        </p:txBody>
      </p:sp>
    </p:spTree>
    <p:extLst>
      <p:ext uri="{BB962C8B-B14F-4D97-AF65-F5344CB8AC3E}">
        <p14:creationId xmlns:p14="http://schemas.microsoft.com/office/powerpoint/2010/main" val="23795947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2EDA07-77E5-574D-88B2-3522285176DA}" type="slidenum">
              <a:rPr lang="en-US" smtClean="0"/>
              <a:pPr/>
              <a:t>45</a:t>
            </a:fld>
            <a:endParaRPr lang="en-US" dirty="0"/>
          </a:p>
        </p:txBody>
      </p:sp>
    </p:spTree>
    <p:extLst>
      <p:ext uri="{BB962C8B-B14F-4D97-AF65-F5344CB8AC3E}">
        <p14:creationId xmlns:p14="http://schemas.microsoft.com/office/powerpoint/2010/main" val="15306918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2EDA07-77E5-574D-88B2-3522285176DA}" type="slidenum">
              <a:rPr lang="en-US" smtClean="0"/>
              <a:pPr/>
              <a:t>46</a:t>
            </a:fld>
            <a:endParaRPr lang="en-US" dirty="0"/>
          </a:p>
        </p:txBody>
      </p:sp>
    </p:spTree>
    <p:extLst>
      <p:ext uri="{BB962C8B-B14F-4D97-AF65-F5344CB8AC3E}">
        <p14:creationId xmlns:p14="http://schemas.microsoft.com/office/powerpoint/2010/main" val="18398934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47</a:t>
            </a:fld>
            <a:endParaRPr lang="en-US" dirty="0"/>
          </a:p>
        </p:txBody>
      </p:sp>
    </p:spTree>
    <p:extLst>
      <p:ext uri="{BB962C8B-B14F-4D97-AF65-F5344CB8AC3E}">
        <p14:creationId xmlns:p14="http://schemas.microsoft.com/office/powerpoint/2010/main" val="25222297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48</a:t>
            </a:fld>
            <a:endParaRPr lang="en-US" dirty="0"/>
          </a:p>
        </p:txBody>
      </p:sp>
    </p:spTree>
    <p:extLst>
      <p:ext uri="{BB962C8B-B14F-4D97-AF65-F5344CB8AC3E}">
        <p14:creationId xmlns:p14="http://schemas.microsoft.com/office/powerpoint/2010/main" val="35521558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49</a:t>
            </a:fld>
            <a:endParaRPr lang="en-US" dirty="0"/>
          </a:p>
        </p:txBody>
      </p:sp>
    </p:spTree>
    <p:extLst>
      <p:ext uri="{BB962C8B-B14F-4D97-AF65-F5344CB8AC3E}">
        <p14:creationId xmlns:p14="http://schemas.microsoft.com/office/powerpoint/2010/main" val="1727343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5</a:t>
            </a:fld>
            <a:endParaRPr lang="en-US" dirty="0"/>
          </a:p>
        </p:txBody>
      </p:sp>
    </p:spTree>
    <p:extLst>
      <p:ext uri="{BB962C8B-B14F-4D97-AF65-F5344CB8AC3E}">
        <p14:creationId xmlns:p14="http://schemas.microsoft.com/office/powerpoint/2010/main" val="28420727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50</a:t>
            </a:fld>
            <a:endParaRPr lang="en-US" dirty="0"/>
          </a:p>
        </p:txBody>
      </p:sp>
    </p:spTree>
    <p:extLst>
      <p:ext uri="{BB962C8B-B14F-4D97-AF65-F5344CB8AC3E}">
        <p14:creationId xmlns:p14="http://schemas.microsoft.com/office/powerpoint/2010/main" val="16370408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51</a:t>
            </a:fld>
            <a:endParaRPr lang="en-US" dirty="0"/>
          </a:p>
        </p:txBody>
      </p:sp>
    </p:spTree>
    <p:extLst>
      <p:ext uri="{BB962C8B-B14F-4D97-AF65-F5344CB8AC3E}">
        <p14:creationId xmlns:p14="http://schemas.microsoft.com/office/powerpoint/2010/main" val="14597358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52</a:t>
            </a:fld>
            <a:endParaRPr lang="en-US" dirty="0"/>
          </a:p>
        </p:txBody>
      </p:sp>
    </p:spTree>
    <p:extLst>
      <p:ext uri="{BB962C8B-B14F-4D97-AF65-F5344CB8AC3E}">
        <p14:creationId xmlns:p14="http://schemas.microsoft.com/office/powerpoint/2010/main" val="28993113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53</a:t>
            </a:fld>
            <a:endParaRPr lang="en-US" dirty="0"/>
          </a:p>
        </p:txBody>
      </p:sp>
    </p:spTree>
    <p:extLst>
      <p:ext uri="{BB962C8B-B14F-4D97-AF65-F5344CB8AC3E}">
        <p14:creationId xmlns:p14="http://schemas.microsoft.com/office/powerpoint/2010/main" val="25582617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54</a:t>
            </a:fld>
            <a:endParaRPr lang="en-US" dirty="0"/>
          </a:p>
        </p:txBody>
      </p:sp>
    </p:spTree>
    <p:extLst>
      <p:ext uri="{BB962C8B-B14F-4D97-AF65-F5344CB8AC3E}">
        <p14:creationId xmlns:p14="http://schemas.microsoft.com/office/powerpoint/2010/main" val="8471908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55</a:t>
            </a:fld>
            <a:endParaRPr lang="en-US" dirty="0"/>
          </a:p>
        </p:txBody>
      </p:sp>
    </p:spTree>
    <p:extLst>
      <p:ext uri="{BB962C8B-B14F-4D97-AF65-F5344CB8AC3E}">
        <p14:creationId xmlns:p14="http://schemas.microsoft.com/office/powerpoint/2010/main" val="33974681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56</a:t>
            </a:fld>
            <a:endParaRPr lang="en-US" dirty="0"/>
          </a:p>
        </p:txBody>
      </p:sp>
    </p:spTree>
    <p:extLst>
      <p:ext uri="{BB962C8B-B14F-4D97-AF65-F5344CB8AC3E}">
        <p14:creationId xmlns:p14="http://schemas.microsoft.com/office/powerpoint/2010/main" val="16977852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57</a:t>
            </a:fld>
            <a:endParaRPr lang="en-US" dirty="0"/>
          </a:p>
        </p:txBody>
      </p:sp>
    </p:spTree>
    <p:extLst>
      <p:ext uri="{BB962C8B-B14F-4D97-AF65-F5344CB8AC3E}">
        <p14:creationId xmlns:p14="http://schemas.microsoft.com/office/powerpoint/2010/main" val="11544034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58</a:t>
            </a:fld>
            <a:endParaRPr lang="en-US" dirty="0"/>
          </a:p>
        </p:txBody>
      </p:sp>
    </p:spTree>
    <p:extLst>
      <p:ext uri="{BB962C8B-B14F-4D97-AF65-F5344CB8AC3E}">
        <p14:creationId xmlns:p14="http://schemas.microsoft.com/office/powerpoint/2010/main" val="23225675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2EDA07-77E5-574D-88B2-3522285176DA}" type="slidenum">
              <a:rPr lang="en-US" smtClean="0"/>
              <a:pPr/>
              <a:t>59</a:t>
            </a:fld>
            <a:endParaRPr lang="en-US" dirty="0"/>
          </a:p>
        </p:txBody>
      </p:sp>
    </p:spTree>
    <p:extLst>
      <p:ext uri="{BB962C8B-B14F-4D97-AF65-F5344CB8AC3E}">
        <p14:creationId xmlns:p14="http://schemas.microsoft.com/office/powerpoint/2010/main" val="1870456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6</a:t>
            </a:fld>
            <a:endParaRPr lang="en-US" dirty="0"/>
          </a:p>
        </p:txBody>
      </p:sp>
    </p:spTree>
    <p:extLst>
      <p:ext uri="{BB962C8B-B14F-4D97-AF65-F5344CB8AC3E}">
        <p14:creationId xmlns:p14="http://schemas.microsoft.com/office/powerpoint/2010/main" val="25856593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60</a:t>
            </a:fld>
            <a:endParaRPr lang="en-US" dirty="0"/>
          </a:p>
        </p:txBody>
      </p:sp>
    </p:spTree>
    <p:extLst>
      <p:ext uri="{BB962C8B-B14F-4D97-AF65-F5344CB8AC3E}">
        <p14:creationId xmlns:p14="http://schemas.microsoft.com/office/powerpoint/2010/main" val="20585734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61</a:t>
            </a:fld>
            <a:endParaRPr lang="en-US" dirty="0"/>
          </a:p>
        </p:txBody>
      </p:sp>
    </p:spTree>
    <p:extLst>
      <p:ext uri="{BB962C8B-B14F-4D97-AF65-F5344CB8AC3E}">
        <p14:creationId xmlns:p14="http://schemas.microsoft.com/office/powerpoint/2010/main" val="23088436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62</a:t>
            </a:fld>
            <a:endParaRPr lang="en-US" dirty="0"/>
          </a:p>
        </p:txBody>
      </p:sp>
    </p:spTree>
    <p:extLst>
      <p:ext uri="{BB962C8B-B14F-4D97-AF65-F5344CB8AC3E}">
        <p14:creationId xmlns:p14="http://schemas.microsoft.com/office/powerpoint/2010/main" val="38936483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63</a:t>
            </a:fld>
            <a:endParaRPr lang="en-US" dirty="0"/>
          </a:p>
        </p:txBody>
      </p:sp>
    </p:spTree>
    <p:extLst>
      <p:ext uri="{BB962C8B-B14F-4D97-AF65-F5344CB8AC3E}">
        <p14:creationId xmlns:p14="http://schemas.microsoft.com/office/powerpoint/2010/main" val="34569873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2EDA07-77E5-574D-88B2-3522285176DA}" type="slidenum">
              <a:rPr lang="en-US" smtClean="0"/>
              <a:pPr/>
              <a:t>64</a:t>
            </a:fld>
            <a:endParaRPr lang="en-US" dirty="0"/>
          </a:p>
        </p:txBody>
      </p:sp>
    </p:spTree>
    <p:extLst>
      <p:ext uri="{BB962C8B-B14F-4D97-AF65-F5344CB8AC3E}">
        <p14:creationId xmlns:p14="http://schemas.microsoft.com/office/powerpoint/2010/main" val="10563927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2EDA07-77E5-574D-88B2-3522285176DA}" type="slidenum">
              <a:rPr lang="en-US" smtClean="0"/>
              <a:pPr/>
              <a:t>65</a:t>
            </a:fld>
            <a:endParaRPr lang="en-US" dirty="0"/>
          </a:p>
        </p:txBody>
      </p:sp>
    </p:spTree>
    <p:extLst>
      <p:ext uri="{BB962C8B-B14F-4D97-AF65-F5344CB8AC3E}">
        <p14:creationId xmlns:p14="http://schemas.microsoft.com/office/powerpoint/2010/main" val="39437986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2EDA07-77E5-574D-88B2-3522285176DA}" type="slidenum">
              <a:rPr lang="en-US" smtClean="0"/>
              <a:pPr/>
              <a:t>66</a:t>
            </a:fld>
            <a:endParaRPr lang="en-US" dirty="0"/>
          </a:p>
        </p:txBody>
      </p:sp>
    </p:spTree>
    <p:extLst>
      <p:ext uri="{BB962C8B-B14F-4D97-AF65-F5344CB8AC3E}">
        <p14:creationId xmlns:p14="http://schemas.microsoft.com/office/powerpoint/2010/main" val="154468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67</a:t>
            </a:fld>
            <a:endParaRPr lang="en-US" dirty="0"/>
          </a:p>
        </p:txBody>
      </p:sp>
    </p:spTree>
    <p:extLst>
      <p:ext uri="{BB962C8B-B14F-4D97-AF65-F5344CB8AC3E}">
        <p14:creationId xmlns:p14="http://schemas.microsoft.com/office/powerpoint/2010/main" val="21278297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68</a:t>
            </a:fld>
            <a:endParaRPr lang="en-US" dirty="0"/>
          </a:p>
        </p:txBody>
      </p:sp>
    </p:spTree>
    <p:extLst>
      <p:ext uri="{BB962C8B-B14F-4D97-AF65-F5344CB8AC3E}">
        <p14:creationId xmlns:p14="http://schemas.microsoft.com/office/powerpoint/2010/main" val="17510579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69</a:t>
            </a:fld>
            <a:endParaRPr lang="en-US" dirty="0"/>
          </a:p>
        </p:txBody>
      </p:sp>
    </p:spTree>
    <p:extLst>
      <p:ext uri="{BB962C8B-B14F-4D97-AF65-F5344CB8AC3E}">
        <p14:creationId xmlns:p14="http://schemas.microsoft.com/office/powerpoint/2010/main" val="3301642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2EDA07-77E5-574D-88B2-3522285176DA}" type="slidenum">
              <a:rPr lang="en-US" smtClean="0"/>
              <a:pPr/>
              <a:t>7</a:t>
            </a:fld>
            <a:endParaRPr lang="en-US" dirty="0"/>
          </a:p>
        </p:txBody>
      </p:sp>
    </p:spTree>
    <p:extLst>
      <p:ext uri="{BB962C8B-B14F-4D97-AF65-F5344CB8AC3E}">
        <p14:creationId xmlns:p14="http://schemas.microsoft.com/office/powerpoint/2010/main" val="9989417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70</a:t>
            </a:fld>
            <a:endParaRPr lang="en-US" dirty="0"/>
          </a:p>
        </p:txBody>
      </p:sp>
    </p:spTree>
    <p:extLst>
      <p:ext uri="{BB962C8B-B14F-4D97-AF65-F5344CB8AC3E}">
        <p14:creationId xmlns:p14="http://schemas.microsoft.com/office/powerpoint/2010/main" val="11929494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71</a:t>
            </a:fld>
            <a:endParaRPr lang="en-US" dirty="0"/>
          </a:p>
        </p:txBody>
      </p:sp>
    </p:spTree>
    <p:extLst>
      <p:ext uri="{BB962C8B-B14F-4D97-AF65-F5344CB8AC3E}">
        <p14:creationId xmlns:p14="http://schemas.microsoft.com/office/powerpoint/2010/main" val="37434090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72</a:t>
            </a:fld>
            <a:endParaRPr lang="en-US" dirty="0"/>
          </a:p>
        </p:txBody>
      </p:sp>
    </p:spTree>
    <p:extLst>
      <p:ext uri="{BB962C8B-B14F-4D97-AF65-F5344CB8AC3E}">
        <p14:creationId xmlns:p14="http://schemas.microsoft.com/office/powerpoint/2010/main" val="18791803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73</a:t>
            </a:fld>
            <a:endParaRPr lang="en-US" dirty="0"/>
          </a:p>
        </p:txBody>
      </p:sp>
    </p:spTree>
    <p:extLst>
      <p:ext uri="{BB962C8B-B14F-4D97-AF65-F5344CB8AC3E}">
        <p14:creationId xmlns:p14="http://schemas.microsoft.com/office/powerpoint/2010/main" val="302622066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74</a:t>
            </a:fld>
            <a:endParaRPr lang="en-US" dirty="0"/>
          </a:p>
        </p:txBody>
      </p:sp>
    </p:spTree>
    <p:extLst>
      <p:ext uri="{BB962C8B-B14F-4D97-AF65-F5344CB8AC3E}">
        <p14:creationId xmlns:p14="http://schemas.microsoft.com/office/powerpoint/2010/main" val="203017802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2EDA07-77E5-574D-88B2-3522285176DA}" type="slidenum">
              <a:rPr lang="en-US" smtClean="0"/>
              <a:pPr/>
              <a:t>75</a:t>
            </a:fld>
            <a:endParaRPr lang="en-US" dirty="0"/>
          </a:p>
        </p:txBody>
      </p:sp>
    </p:spTree>
    <p:extLst>
      <p:ext uri="{BB962C8B-B14F-4D97-AF65-F5344CB8AC3E}">
        <p14:creationId xmlns:p14="http://schemas.microsoft.com/office/powerpoint/2010/main" val="281786195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76</a:t>
            </a:fld>
            <a:endParaRPr lang="en-US" dirty="0"/>
          </a:p>
        </p:txBody>
      </p:sp>
    </p:spTree>
    <p:extLst>
      <p:ext uri="{BB962C8B-B14F-4D97-AF65-F5344CB8AC3E}">
        <p14:creationId xmlns:p14="http://schemas.microsoft.com/office/powerpoint/2010/main" val="107017997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77</a:t>
            </a:fld>
            <a:endParaRPr lang="en-US" dirty="0"/>
          </a:p>
        </p:txBody>
      </p:sp>
    </p:spTree>
    <p:extLst>
      <p:ext uri="{BB962C8B-B14F-4D97-AF65-F5344CB8AC3E}">
        <p14:creationId xmlns:p14="http://schemas.microsoft.com/office/powerpoint/2010/main" val="41225432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78</a:t>
            </a:fld>
            <a:endParaRPr lang="en-US" dirty="0"/>
          </a:p>
        </p:txBody>
      </p:sp>
    </p:spTree>
    <p:extLst>
      <p:ext uri="{BB962C8B-B14F-4D97-AF65-F5344CB8AC3E}">
        <p14:creationId xmlns:p14="http://schemas.microsoft.com/office/powerpoint/2010/main" val="222235739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79</a:t>
            </a:fld>
            <a:endParaRPr lang="en-US" dirty="0"/>
          </a:p>
        </p:txBody>
      </p:sp>
    </p:spTree>
    <p:extLst>
      <p:ext uri="{BB962C8B-B14F-4D97-AF65-F5344CB8AC3E}">
        <p14:creationId xmlns:p14="http://schemas.microsoft.com/office/powerpoint/2010/main" val="1685240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8</a:t>
            </a:fld>
            <a:endParaRPr lang="en-US" dirty="0"/>
          </a:p>
        </p:txBody>
      </p:sp>
    </p:spTree>
    <p:extLst>
      <p:ext uri="{BB962C8B-B14F-4D97-AF65-F5344CB8AC3E}">
        <p14:creationId xmlns:p14="http://schemas.microsoft.com/office/powerpoint/2010/main" val="175852076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80</a:t>
            </a:fld>
            <a:endParaRPr lang="en-US" dirty="0"/>
          </a:p>
        </p:txBody>
      </p:sp>
    </p:spTree>
    <p:extLst>
      <p:ext uri="{BB962C8B-B14F-4D97-AF65-F5344CB8AC3E}">
        <p14:creationId xmlns:p14="http://schemas.microsoft.com/office/powerpoint/2010/main" val="335209104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2EDA07-77E5-574D-88B2-3522285176DA}" type="slidenum">
              <a:rPr lang="en-US" smtClean="0"/>
              <a:pPr/>
              <a:t>81</a:t>
            </a:fld>
            <a:endParaRPr lang="en-US" dirty="0"/>
          </a:p>
        </p:txBody>
      </p:sp>
    </p:spTree>
    <p:extLst>
      <p:ext uri="{BB962C8B-B14F-4D97-AF65-F5344CB8AC3E}">
        <p14:creationId xmlns:p14="http://schemas.microsoft.com/office/powerpoint/2010/main" val="244960526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82</a:t>
            </a:fld>
            <a:endParaRPr lang="en-US" dirty="0"/>
          </a:p>
        </p:txBody>
      </p:sp>
    </p:spTree>
    <p:extLst>
      <p:ext uri="{BB962C8B-B14F-4D97-AF65-F5344CB8AC3E}">
        <p14:creationId xmlns:p14="http://schemas.microsoft.com/office/powerpoint/2010/main" val="132676541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83</a:t>
            </a:fld>
            <a:endParaRPr lang="en-US" dirty="0"/>
          </a:p>
        </p:txBody>
      </p:sp>
    </p:spTree>
    <p:extLst>
      <p:ext uri="{BB962C8B-B14F-4D97-AF65-F5344CB8AC3E}">
        <p14:creationId xmlns:p14="http://schemas.microsoft.com/office/powerpoint/2010/main" val="277698143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2EDA07-77E5-574D-88B2-3522285176DA}" type="slidenum">
              <a:rPr lang="en-US" smtClean="0"/>
              <a:pPr/>
              <a:t>84</a:t>
            </a:fld>
            <a:endParaRPr lang="en-US" dirty="0"/>
          </a:p>
        </p:txBody>
      </p:sp>
    </p:spTree>
    <p:extLst>
      <p:ext uri="{BB962C8B-B14F-4D97-AF65-F5344CB8AC3E}">
        <p14:creationId xmlns:p14="http://schemas.microsoft.com/office/powerpoint/2010/main" val="366141384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2EDA07-77E5-574D-88B2-3522285176DA}" type="slidenum">
              <a:rPr lang="en-US" smtClean="0"/>
              <a:pPr/>
              <a:t>85</a:t>
            </a:fld>
            <a:endParaRPr lang="en-US" dirty="0"/>
          </a:p>
        </p:txBody>
      </p:sp>
    </p:spTree>
    <p:extLst>
      <p:ext uri="{BB962C8B-B14F-4D97-AF65-F5344CB8AC3E}">
        <p14:creationId xmlns:p14="http://schemas.microsoft.com/office/powerpoint/2010/main" val="18758535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2EDA07-77E5-574D-88B2-3522285176DA}" type="slidenum">
              <a:rPr lang="en-US" smtClean="0"/>
              <a:pPr/>
              <a:t>86</a:t>
            </a:fld>
            <a:endParaRPr lang="en-US" dirty="0"/>
          </a:p>
        </p:txBody>
      </p:sp>
    </p:spTree>
    <p:extLst>
      <p:ext uri="{BB962C8B-B14F-4D97-AF65-F5344CB8AC3E}">
        <p14:creationId xmlns:p14="http://schemas.microsoft.com/office/powerpoint/2010/main" val="236205598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22EDA07-77E5-574D-88B2-3522285176DA}" type="slidenum">
              <a:rPr lang="en-US" smtClean="0"/>
              <a:pPr/>
              <a:t>87</a:t>
            </a:fld>
            <a:endParaRPr lang="en-US" dirty="0"/>
          </a:p>
        </p:txBody>
      </p:sp>
    </p:spTree>
    <p:extLst>
      <p:ext uri="{BB962C8B-B14F-4D97-AF65-F5344CB8AC3E}">
        <p14:creationId xmlns:p14="http://schemas.microsoft.com/office/powerpoint/2010/main" val="2521205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88</a:t>
            </a:fld>
            <a:endParaRPr lang="en-US" dirty="0"/>
          </a:p>
        </p:txBody>
      </p:sp>
    </p:spTree>
    <p:extLst>
      <p:ext uri="{BB962C8B-B14F-4D97-AF65-F5344CB8AC3E}">
        <p14:creationId xmlns:p14="http://schemas.microsoft.com/office/powerpoint/2010/main" val="296416272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89</a:t>
            </a:fld>
            <a:endParaRPr lang="en-US" dirty="0"/>
          </a:p>
        </p:txBody>
      </p:sp>
    </p:spTree>
    <p:extLst>
      <p:ext uri="{BB962C8B-B14F-4D97-AF65-F5344CB8AC3E}">
        <p14:creationId xmlns:p14="http://schemas.microsoft.com/office/powerpoint/2010/main" val="1999487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9</a:t>
            </a:fld>
            <a:endParaRPr lang="en-US" dirty="0"/>
          </a:p>
        </p:txBody>
      </p:sp>
    </p:spTree>
    <p:extLst>
      <p:ext uri="{BB962C8B-B14F-4D97-AF65-F5344CB8AC3E}">
        <p14:creationId xmlns:p14="http://schemas.microsoft.com/office/powerpoint/2010/main" val="116876270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90</a:t>
            </a:fld>
            <a:endParaRPr lang="en-US" dirty="0"/>
          </a:p>
        </p:txBody>
      </p:sp>
    </p:spTree>
    <p:extLst>
      <p:ext uri="{BB962C8B-B14F-4D97-AF65-F5344CB8AC3E}">
        <p14:creationId xmlns:p14="http://schemas.microsoft.com/office/powerpoint/2010/main" val="44180446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91</a:t>
            </a:fld>
            <a:endParaRPr lang="en-US" dirty="0"/>
          </a:p>
        </p:txBody>
      </p:sp>
    </p:spTree>
    <p:extLst>
      <p:ext uri="{BB962C8B-B14F-4D97-AF65-F5344CB8AC3E}">
        <p14:creationId xmlns:p14="http://schemas.microsoft.com/office/powerpoint/2010/main" val="119826348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92</a:t>
            </a:fld>
            <a:endParaRPr lang="en-US" dirty="0"/>
          </a:p>
        </p:txBody>
      </p:sp>
    </p:spTree>
    <p:extLst>
      <p:ext uri="{BB962C8B-B14F-4D97-AF65-F5344CB8AC3E}">
        <p14:creationId xmlns:p14="http://schemas.microsoft.com/office/powerpoint/2010/main" val="248502410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93</a:t>
            </a:fld>
            <a:endParaRPr lang="en-US" dirty="0"/>
          </a:p>
        </p:txBody>
      </p:sp>
    </p:spTree>
    <p:extLst>
      <p:ext uri="{BB962C8B-B14F-4D97-AF65-F5344CB8AC3E}">
        <p14:creationId xmlns:p14="http://schemas.microsoft.com/office/powerpoint/2010/main" val="85031655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94</a:t>
            </a:fld>
            <a:endParaRPr lang="en-US" dirty="0"/>
          </a:p>
        </p:txBody>
      </p:sp>
    </p:spTree>
    <p:extLst>
      <p:ext uri="{BB962C8B-B14F-4D97-AF65-F5344CB8AC3E}">
        <p14:creationId xmlns:p14="http://schemas.microsoft.com/office/powerpoint/2010/main" val="315017943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95</a:t>
            </a:fld>
            <a:endParaRPr lang="en-US" dirty="0"/>
          </a:p>
        </p:txBody>
      </p:sp>
    </p:spTree>
    <p:extLst>
      <p:ext uri="{BB962C8B-B14F-4D97-AF65-F5344CB8AC3E}">
        <p14:creationId xmlns:p14="http://schemas.microsoft.com/office/powerpoint/2010/main" val="402091114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96</a:t>
            </a:fld>
            <a:endParaRPr lang="en-US" dirty="0"/>
          </a:p>
        </p:txBody>
      </p:sp>
    </p:spTree>
    <p:extLst>
      <p:ext uri="{BB962C8B-B14F-4D97-AF65-F5344CB8AC3E}">
        <p14:creationId xmlns:p14="http://schemas.microsoft.com/office/powerpoint/2010/main" val="240217170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22EDA07-77E5-574D-88B2-3522285176DA}" type="slidenum">
              <a:rPr lang="en-US" smtClean="0"/>
              <a:pPr/>
              <a:t>97</a:t>
            </a:fld>
            <a:endParaRPr lang="en-US" dirty="0"/>
          </a:p>
        </p:txBody>
      </p:sp>
    </p:spTree>
    <p:extLst>
      <p:ext uri="{BB962C8B-B14F-4D97-AF65-F5344CB8AC3E}">
        <p14:creationId xmlns:p14="http://schemas.microsoft.com/office/powerpoint/2010/main" val="256618233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98</a:t>
            </a:fld>
            <a:endParaRPr lang="en-US" dirty="0"/>
          </a:p>
        </p:txBody>
      </p:sp>
    </p:spTree>
    <p:extLst>
      <p:ext uri="{BB962C8B-B14F-4D97-AF65-F5344CB8AC3E}">
        <p14:creationId xmlns:p14="http://schemas.microsoft.com/office/powerpoint/2010/main" val="44068343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2EDA07-77E5-574D-88B2-3522285176DA}" type="slidenum">
              <a:rPr lang="en-US" smtClean="0"/>
              <a:pPr/>
              <a:t>99</a:t>
            </a:fld>
            <a:endParaRPr lang="en-US" dirty="0"/>
          </a:p>
        </p:txBody>
      </p:sp>
    </p:spTree>
    <p:extLst>
      <p:ext uri="{BB962C8B-B14F-4D97-AF65-F5344CB8AC3E}">
        <p14:creationId xmlns:p14="http://schemas.microsoft.com/office/powerpoint/2010/main" val="2432505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hasCustomPrompt="1"/>
          </p:nvPr>
        </p:nvSpPr>
        <p:spPr>
          <a:xfrm>
            <a:off x="1371600" y="2819400"/>
            <a:ext cx="6400800" cy="1752600"/>
          </a:xfrm>
        </p:spPr>
        <p:txBody>
          <a:bodyPr>
            <a:normAutofit/>
          </a:bodyPr>
          <a:lstStyle>
            <a:lvl1pPr marL="0" indent="0" algn="ctr">
              <a:buNone/>
              <a:defRPr sz="2600" b="0" cap="none" spc="0" baseline="0">
                <a:solidFill>
                  <a:schemeClr val="tx2">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CA" dirty="0" smtClean="0"/>
              <a:t>Click to edit master subtitle style</a:t>
            </a:r>
            <a:endParaRPr kumimoji="0" lang="en-US" dirty="0"/>
          </a:p>
        </p:txBody>
      </p:sp>
      <p:sp>
        <p:nvSpPr>
          <p:cNvPr id="28" name="Date Placeholder 27"/>
          <p:cNvSpPr>
            <a:spLocks noGrp="1"/>
          </p:cNvSpPr>
          <p:nvPr>
            <p:ph type="dt" sz="half" idx="10"/>
          </p:nvPr>
        </p:nvSpPr>
        <p:spPr/>
        <p:txBody>
          <a:bodyPr/>
          <a:lstStyle/>
          <a:p>
            <a:fld id="{704D4772-ABB4-E244-8789-3071CC2BCB5D}" type="datetime1">
              <a:rPr lang="en-US" smtClean="0"/>
              <a:pPr/>
              <a:t>2015-07-21</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F94E285-444D-4C0C-8BFA-BDB311F86A90}"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CA"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C9812EA4-DCC8-E545-BC2E-7AAEF3AF5153}" type="datetime1">
              <a:rPr lang="en-US" smtClean="0"/>
              <a:pPr/>
              <a:t>2015-07-21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942976-8179-514F-AA26-AAF825A3C7A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12942976-8179-514F-AA26-AAF825A3C7AB}"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D783F308-15C6-7E4C-8AB6-49415D7CC8ED}" type="datetime1">
              <a:rPr lang="en-US" smtClean="0"/>
              <a:pPr/>
              <a:t>2015-07-21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CA"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CA" smtClean="0"/>
              <a:t>Click to edit Master title style</a:t>
            </a:r>
            <a:endParaRPr kumimoji="0" lang="en-US"/>
          </a:p>
        </p:txBody>
      </p:sp>
      <p:sp>
        <p:nvSpPr>
          <p:cNvPr id="4" name="Date Placeholder 3"/>
          <p:cNvSpPr>
            <a:spLocks noGrp="1"/>
          </p:cNvSpPr>
          <p:nvPr>
            <p:ph type="dt" sz="half" idx="10"/>
          </p:nvPr>
        </p:nvSpPr>
        <p:spPr/>
        <p:txBody>
          <a:bodyPr/>
          <a:lstStyle/>
          <a:p>
            <a:fld id="{CEE40E35-2439-834E-BDE3-94A9D2B1C3F0}" type="datetime1">
              <a:rPr lang="en-US" smtClean="0"/>
              <a:pPr/>
              <a:t>2015-07-21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12942976-8179-514F-AA26-AAF825A3C7AB}" type="slidenum">
              <a:rPr lang="en-US" smtClean="0"/>
              <a:pPr/>
              <a:t>‹#›</a:t>
            </a:fld>
            <a:endParaRPr lang="en-US" dirty="0"/>
          </a:p>
        </p:txBody>
      </p:sp>
      <p:sp>
        <p:nvSpPr>
          <p:cNvPr id="8" name="Content Placeholder 7"/>
          <p:cNvSpPr>
            <a:spLocks noGrp="1"/>
          </p:cNvSpPr>
          <p:nvPr>
            <p:ph sz="quarter" idx="1"/>
          </p:nvPr>
        </p:nvSpPr>
        <p:spPr>
          <a:xfrm>
            <a:off x="301752" y="1728418"/>
            <a:ext cx="8503920" cy="4572000"/>
          </a:xfrm>
        </p:spPr>
        <p:txBody>
          <a:bodyPr/>
          <a:lstStyle/>
          <a:p>
            <a:pPr lvl="0" eaLnBrk="1" latinLnBrk="0" hangingPunct="1"/>
            <a:r>
              <a:rPr lang="en-CA" dirty="0" smtClean="0"/>
              <a:t>Click to edit Master text styles</a:t>
            </a:r>
          </a:p>
          <a:p>
            <a:pPr lvl="1" eaLnBrk="1" latinLnBrk="0" hangingPunct="1"/>
            <a:r>
              <a:rPr lang="en-CA" dirty="0" smtClean="0"/>
              <a:t>Second level</a:t>
            </a:r>
          </a:p>
          <a:p>
            <a:pPr lvl="2" eaLnBrk="1" latinLnBrk="0" hangingPunct="1"/>
            <a:r>
              <a:rPr lang="en-CA" dirty="0" smtClean="0"/>
              <a:t>Third level</a:t>
            </a:r>
          </a:p>
          <a:p>
            <a:pPr lvl="3" eaLnBrk="1" latinLnBrk="0" hangingPunct="1"/>
            <a:r>
              <a:rPr lang="en-CA" dirty="0" smtClean="0"/>
              <a:t>Fourth level</a:t>
            </a:r>
          </a:p>
          <a:p>
            <a:pPr lvl="4" eaLnBrk="1" latinLnBrk="0" hangingPunct="1"/>
            <a:r>
              <a:rPr lang="en-CA"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hasCustomPrompt="1"/>
          </p:nvPr>
        </p:nvSpPr>
        <p:spPr>
          <a:xfrm>
            <a:off x="1368426" y="2743200"/>
            <a:ext cx="6480174" cy="1673225"/>
          </a:xfrm>
        </p:spPr>
        <p:txBody>
          <a:bodyPr anchor="t">
            <a:normAutofit/>
          </a:bodyPr>
          <a:lstStyle>
            <a:lvl1pPr marL="0" indent="0" algn="ctr">
              <a:buNone/>
              <a:defRPr sz="2400" b="1" cap="none" spc="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CA" dirty="0"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1918AC8C-E794-6646-8841-A0DF1B971A67}" type="datetime1">
              <a:rPr lang="en-US" smtClean="0"/>
              <a:pPr/>
              <a:t>2015-07-21</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lgn="l" eaLnBrk="1" latinLnBrk="0" hangingPunct="1"/>
            <a:fld id="{09CEB3EB-F4F2-46F4-8867-D3C68411A9A0}" type="slidenum">
              <a:rPr kumimoji="0" lang="en-US" smtClean="0"/>
              <a:pPr algn="l" eaLnBrk="1" latinLnBrk="0" hangingPunct="1"/>
              <a:t>‹#›</a:t>
            </a:fld>
            <a:endParaRPr kumimoji="0" lang="en-US" sz="1200" dirty="0">
              <a:solidFill>
                <a:schemeClr val="tx2"/>
              </a:solidFill>
            </a:endParaRPr>
          </a:p>
        </p:txBody>
      </p:sp>
      <p:sp>
        <p:nvSpPr>
          <p:cNvPr id="7" name="Title 6"/>
          <p:cNvSpPr>
            <a:spLocks noGrp="1"/>
          </p:cNvSpPr>
          <p:nvPr>
            <p:ph type="title"/>
          </p:nvPr>
        </p:nvSpPr>
        <p:spPr/>
        <p:txBody>
          <a:bodyPr/>
          <a:lstStyle>
            <a:lvl1pPr>
              <a:defRPr>
                <a:solidFill>
                  <a:schemeClr val="bg1"/>
                </a:solidFill>
              </a:defRPr>
            </a:lvl1pPr>
          </a:lstStyle>
          <a:p>
            <a:r>
              <a:rPr lang="en-CA" dirty="0"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CA"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F7C16A7D-4066-3440-8984-1F1D84067654}" type="datetime1">
              <a:rPr lang="en-US" smtClean="0"/>
              <a:pPr/>
              <a:t>2015-07-21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942976-8179-514F-AA26-AAF825A3C7AB}"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CA"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CA" smtClean="0"/>
              <a:t>Click to edit Master text styles</a:t>
            </a:r>
          </a:p>
        </p:txBody>
      </p:sp>
      <p:sp>
        <p:nvSpPr>
          <p:cNvPr id="7" name="Date Placeholder 6"/>
          <p:cNvSpPr>
            <a:spLocks noGrp="1"/>
          </p:cNvSpPr>
          <p:nvPr>
            <p:ph type="dt" sz="half" idx="10"/>
          </p:nvPr>
        </p:nvSpPr>
        <p:spPr/>
        <p:txBody>
          <a:bodyPr/>
          <a:lstStyle/>
          <a:p>
            <a:fld id="{C7DAED7B-9AEF-F34B-A94A-1285C51A9B52}" type="datetime1">
              <a:rPr lang="en-US" smtClean="0"/>
              <a:pPr/>
              <a:t>2015-07-21</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2942976-8179-514F-AA26-AAF825A3C7AB}"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CA"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3" name="Date Placeholder 2"/>
          <p:cNvSpPr>
            <a:spLocks noGrp="1"/>
          </p:cNvSpPr>
          <p:nvPr>
            <p:ph type="dt" sz="half" idx="10"/>
          </p:nvPr>
        </p:nvSpPr>
        <p:spPr/>
        <p:txBody>
          <a:bodyPr/>
          <a:lstStyle/>
          <a:p>
            <a:fld id="{82EE44E2-3576-7B45-ABB9-1F449AC683FF}" type="datetime1">
              <a:rPr lang="en-US" smtClean="0"/>
              <a:pPr/>
              <a:t>2015-07-21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12942976-8179-514F-AA26-AAF825A3C7A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3121652-7DAA-6047-9402-7A2566400F80}" type="datetime1">
              <a:rPr lang="en-US" smtClean="0"/>
              <a:pPr/>
              <a:t>2015-07-21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2942976-8179-514F-AA26-AAF825A3C7A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CA"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CA"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2942976-8179-514F-AA26-AAF825A3C7AB}"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45D6D291-9F1D-D04A-8919-EAD4ED6E28B8}" type="datetime1">
              <a:rPr lang="en-US" smtClean="0"/>
              <a:pPr/>
              <a:t>2015-07-21</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12942976-8179-514F-AA26-AAF825A3C7AB}"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CA"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CA"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CA"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ABE80205-5EEB-CB40-B6C7-7B7F506B29F9}" type="datetime1">
              <a:rPr lang="en-US" smtClean="0"/>
              <a:pPr/>
              <a:t>2015-07-21</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50BEF48-6C74-844C-B51F-6A943291D531}" type="datetime1">
              <a:rPr lang="en-US" smtClean="0"/>
              <a:pPr/>
              <a:t>2015-07-21</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2942976-8179-514F-AA26-AAF825A3C7AB}"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CA"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CA" dirty="0" smtClean="0"/>
              <a:t>Click to edit Master text styles</a:t>
            </a:r>
          </a:p>
          <a:p>
            <a:pPr lvl="1" eaLnBrk="1" latinLnBrk="0" hangingPunct="1"/>
            <a:r>
              <a:rPr kumimoji="0" lang="en-CA" dirty="0" smtClean="0"/>
              <a:t>Second level</a:t>
            </a:r>
          </a:p>
          <a:p>
            <a:pPr lvl="2" eaLnBrk="1" latinLnBrk="0" hangingPunct="1"/>
            <a:r>
              <a:rPr kumimoji="0" lang="en-CA" dirty="0" smtClean="0"/>
              <a:t>Third level</a:t>
            </a:r>
          </a:p>
          <a:p>
            <a:pPr lvl="3" eaLnBrk="1" latinLnBrk="0" hangingPunct="1"/>
            <a:r>
              <a:rPr kumimoji="0" lang="en-CA" dirty="0" smtClean="0"/>
              <a:t>Fourth level</a:t>
            </a:r>
          </a:p>
          <a:p>
            <a:pPr lvl="4" eaLnBrk="1" latinLnBrk="0" hangingPunct="1"/>
            <a:r>
              <a:rPr kumimoji="0" lang="en-CA"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hf sldNum="0"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3600" algn="l" rtl="0" eaLnBrk="1" latinLnBrk="0" hangingPunct="1">
        <a:lnSpc>
          <a:spcPct val="100000"/>
        </a:lnSpc>
        <a:spcBef>
          <a:spcPct val="20000"/>
        </a:spcBef>
        <a:spcAft>
          <a:spcPts val="600"/>
        </a:spcAft>
        <a:buClr>
          <a:schemeClr val="accent1"/>
        </a:buClr>
        <a:buSzPct val="115000"/>
        <a:buFont typeface="Arial"/>
        <a:buChar char="•"/>
        <a:defRPr kumimoji="0" sz="2200" kern="1200">
          <a:solidFill>
            <a:schemeClr val="tx1">
              <a:lumMod val="85000"/>
              <a:lumOff val="15000"/>
            </a:schemeClr>
          </a:solidFill>
          <a:latin typeface="+mn-lt"/>
          <a:ea typeface="+mn-ea"/>
          <a:cs typeface="+mn-cs"/>
        </a:defRPr>
      </a:lvl1pPr>
      <a:lvl2pPr marL="548640" indent="-274320" algn="l" rtl="0" eaLnBrk="1" latinLnBrk="0" hangingPunct="1">
        <a:spcBef>
          <a:spcPts val="400"/>
        </a:spcBef>
        <a:spcAft>
          <a:spcPts val="0"/>
        </a:spcAft>
        <a:buClr>
          <a:srgbClr val="816486"/>
        </a:buClr>
        <a:buSzPct val="100000"/>
        <a:buFont typeface="Arial"/>
        <a:buChar char="•"/>
        <a:defRPr kumimoji="0" sz="2000" kern="1200">
          <a:solidFill>
            <a:schemeClr val="tx1">
              <a:lumMod val="85000"/>
              <a:lumOff val="15000"/>
            </a:schemeClr>
          </a:solidFill>
          <a:latin typeface="+mn-lt"/>
          <a:ea typeface="+mn-ea"/>
          <a:cs typeface="+mn-cs"/>
        </a:defRPr>
      </a:lvl2pPr>
      <a:lvl3pPr marL="822960" indent="-228600" algn="l" rtl="0" eaLnBrk="1" latinLnBrk="0" hangingPunct="1">
        <a:spcBef>
          <a:spcPct val="20000"/>
        </a:spcBef>
        <a:spcAft>
          <a:spcPts val="400"/>
        </a:spcAft>
        <a:buClr>
          <a:srgbClr val="65A9B5"/>
        </a:buClr>
        <a:buSzPct val="95000"/>
        <a:buFont typeface="Arial"/>
        <a:buChar char="•"/>
        <a:defRPr kumimoji="0" sz="1800" kern="1200">
          <a:solidFill>
            <a:schemeClr val="tx1">
              <a:lumMod val="85000"/>
              <a:lumOff val="15000"/>
            </a:schemeClr>
          </a:solidFill>
          <a:latin typeface="+mn-lt"/>
          <a:ea typeface="+mn-ea"/>
          <a:cs typeface="+mn-cs"/>
        </a:defRPr>
      </a:lvl3pPr>
      <a:lvl4pPr marL="1097280" indent="-228600" algn="l" rtl="0" eaLnBrk="1" latinLnBrk="0" hangingPunct="1">
        <a:spcBef>
          <a:spcPct val="20000"/>
        </a:spcBef>
        <a:spcAft>
          <a:spcPts val="400"/>
        </a:spcAft>
        <a:buClr>
          <a:srgbClr val="FFD954"/>
        </a:buClr>
        <a:buSzPct val="95000"/>
        <a:buFont typeface="Arial"/>
        <a:buChar char="•"/>
        <a:defRPr kumimoji="0" sz="1600" kern="1200">
          <a:solidFill>
            <a:schemeClr val="tx1">
              <a:lumMod val="85000"/>
              <a:lumOff val="15000"/>
            </a:schemeClr>
          </a:solidFill>
          <a:latin typeface="+mn-lt"/>
          <a:ea typeface="+mn-ea"/>
          <a:cs typeface="+mn-cs"/>
        </a:defRPr>
      </a:lvl4pPr>
      <a:lvl5pPr marL="1371600" indent="-228600" algn="l" rtl="0" eaLnBrk="1" latinLnBrk="0" hangingPunct="1">
        <a:spcBef>
          <a:spcPct val="20000"/>
        </a:spcBef>
        <a:spcAft>
          <a:spcPts val="400"/>
        </a:spcAft>
        <a:buClr>
          <a:srgbClr val="4FA3B9"/>
        </a:buClr>
        <a:buSzPct val="110000"/>
        <a:buFont typeface="Arial"/>
        <a:buChar char="•"/>
        <a:defRPr kumimoji="0" sz="1400" kern="1200">
          <a:solidFill>
            <a:schemeClr val="tx1">
              <a:lumMod val="85000"/>
              <a:lumOff val="15000"/>
            </a:schemeClr>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3.0/" TargetMode="External"/><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399"/>
            <a:ext cx="6400800" cy="2344766"/>
          </a:xfrm>
        </p:spPr>
        <p:txBody>
          <a:bodyPr>
            <a:normAutofit fontScale="85000" lnSpcReduction="20000"/>
          </a:bodyPr>
          <a:lstStyle/>
          <a:p>
            <a:r>
              <a:rPr lang="en-US" dirty="0" smtClean="0"/>
              <a:t>Presentation slides for </a:t>
            </a:r>
          </a:p>
          <a:p>
            <a:r>
              <a:rPr lang="en-US" dirty="0" smtClean="0"/>
              <a:t>core competencies in elder abuse prevention, </a:t>
            </a:r>
          </a:p>
          <a:p>
            <a:r>
              <a:rPr lang="en-US" dirty="0" smtClean="0"/>
              <a:t>detection and response in British Columbia</a:t>
            </a:r>
          </a:p>
          <a:p>
            <a:endParaRPr lang="en-US" sz="1300" dirty="0" smtClean="0"/>
          </a:p>
          <a:p>
            <a:r>
              <a:rPr lang="en-US" sz="1400" dirty="0" smtClean="0"/>
              <a:t>To be used in conjunction with the Elder Abuse Reduction Curricular Resource: </a:t>
            </a:r>
          </a:p>
          <a:p>
            <a:r>
              <a:rPr lang="en-US" sz="1400" dirty="0" smtClean="0"/>
              <a:t>An Instructor’s Guide for Teaching Core Competencies in Elder Abuse Prevention, </a:t>
            </a:r>
          </a:p>
          <a:p>
            <a:r>
              <a:rPr lang="en-US" sz="1400" dirty="0" smtClean="0"/>
              <a:t>Detection and Response in British Columbia</a:t>
            </a:r>
            <a:endParaRPr lang="en-US" sz="1400" dirty="0"/>
          </a:p>
        </p:txBody>
      </p:sp>
      <p:sp>
        <p:nvSpPr>
          <p:cNvPr id="4" name="Footer Placeholder 3"/>
          <p:cNvSpPr>
            <a:spLocks noGrp="1"/>
          </p:cNvSpPr>
          <p:nvPr>
            <p:ph type="ftr" sz="quarter" idx="11"/>
          </p:nvPr>
        </p:nvSpPr>
        <p:spPr>
          <a:xfrm>
            <a:off x="220838" y="5460640"/>
            <a:ext cx="8721128" cy="797718"/>
          </a:xfrm>
        </p:spPr>
        <p:txBody>
          <a:bodyPr/>
          <a:lstStyle/>
          <a:p>
            <a:r>
              <a:rPr lang="en-US" sz="900" dirty="0">
                <a:solidFill>
                  <a:schemeClr val="tx1"/>
                </a:solidFill>
              </a:rPr>
              <a:t>Copyright © 2014, Province of British Columbia</a:t>
            </a:r>
            <a:endParaRPr lang="en-CA" sz="900" dirty="0">
              <a:solidFill>
                <a:schemeClr val="tx1"/>
              </a:solidFill>
            </a:endParaRPr>
          </a:p>
          <a:p>
            <a:r>
              <a:rPr lang="en-CA" sz="900" dirty="0" smtClean="0">
                <a:solidFill>
                  <a:schemeClr val="tx1"/>
                </a:solidFill>
              </a:rPr>
              <a:t>			</a:t>
            </a:r>
          </a:p>
          <a:p>
            <a:r>
              <a:rPr lang="en-CA" sz="900" dirty="0">
                <a:solidFill>
                  <a:schemeClr val="tx1"/>
                </a:solidFill>
              </a:rPr>
              <a:t>	</a:t>
            </a:r>
            <a:r>
              <a:rPr lang="en-CA" sz="900" dirty="0" smtClean="0">
                <a:solidFill>
                  <a:schemeClr val="tx1"/>
                </a:solidFill>
              </a:rPr>
              <a:t>		The </a:t>
            </a:r>
            <a:r>
              <a:rPr lang="en-CA" sz="900" dirty="0">
                <a:solidFill>
                  <a:schemeClr val="tx1"/>
                </a:solidFill>
              </a:rPr>
              <a:t>contents of this Guide are licensed under Creative Commons </a:t>
            </a:r>
            <a:r>
              <a:rPr lang="en-CA" sz="900" u="sng" dirty="0">
                <a:solidFill>
                  <a:schemeClr val="tx1"/>
                </a:solidFill>
                <a:hlinkClick r:id="rId3"/>
              </a:rPr>
              <a:t>CC BY-NC-SA 3.0</a:t>
            </a:r>
            <a:r>
              <a:rPr lang="en-CA" sz="900" dirty="0">
                <a:solidFill>
                  <a:schemeClr val="tx1"/>
                </a:solidFill>
              </a:rPr>
              <a:t> unless otherwise specified. This content can be: used without </a:t>
            </a:r>
            <a:r>
              <a:rPr lang="en-CA" sz="900" dirty="0" smtClean="0">
                <a:solidFill>
                  <a:schemeClr val="tx1"/>
                </a:solidFill>
              </a:rPr>
              <a:t>			permission </a:t>
            </a:r>
            <a:r>
              <a:rPr lang="en-CA" sz="900" dirty="0">
                <a:solidFill>
                  <a:schemeClr val="tx1"/>
                </a:solidFill>
              </a:rPr>
              <a:t>as long as attribution is provided to the copyright holder, the Province of British Columbia; copied and redistributed in any format; and </a:t>
            </a:r>
            <a:r>
              <a:rPr lang="en-CA" sz="900" dirty="0" smtClean="0">
                <a:solidFill>
                  <a:schemeClr val="tx1"/>
                </a:solidFill>
              </a:rPr>
              <a:t>			remixed</a:t>
            </a:r>
            <a:r>
              <a:rPr lang="en-CA" sz="900" dirty="0">
                <a:solidFill>
                  <a:schemeClr val="tx1"/>
                </a:solidFill>
              </a:rPr>
              <a:t>, transformed and built upon as long as contributions are licensed under the same license. This license does not allow use for </a:t>
            </a:r>
            <a:r>
              <a:rPr lang="en-CA" sz="900" dirty="0" smtClean="0">
                <a:solidFill>
                  <a:schemeClr val="tx1"/>
                </a:solidFill>
              </a:rPr>
              <a:t>				commercial </a:t>
            </a:r>
            <a:r>
              <a:rPr lang="en-CA" sz="900" dirty="0">
                <a:solidFill>
                  <a:schemeClr val="tx1"/>
                </a:solidFill>
              </a:rPr>
              <a:t>purposes. </a:t>
            </a:r>
            <a:endParaRPr lang="en-US" sz="900" dirty="0" smtClean="0">
              <a:solidFill>
                <a:schemeClr val="tx1"/>
              </a:solidFill>
            </a:endParaRPr>
          </a:p>
          <a:p>
            <a:pPr marL="0" lvl="3"/>
            <a:r>
              <a:rPr lang="en-US" dirty="0" smtClean="0">
                <a:solidFill>
                  <a:schemeClr val="tx1"/>
                </a:solidFill>
              </a:rPr>
              <a:t>			</a:t>
            </a:r>
            <a:r>
              <a:rPr lang="en-US" sz="1000" dirty="0">
                <a:solidFill>
                  <a:schemeClr val="tx1"/>
                </a:solidFill>
              </a:rPr>
              <a:t>	</a:t>
            </a:r>
            <a:r>
              <a:rPr lang="en-US" sz="1000" dirty="0" smtClean="0">
                <a:solidFill>
                  <a:schemeClr val="tx1"/>
                </a:solidFill>
              </a:rPr>
              <a:t>		</a:t>
            </a:r>
            <a:endParaRPr lang="en-US" sz="1000" dirty="0">
              <a:solidFill>
                <a:schemeClr val="tx1"/>
              </a:solidFill>
            </a:endParaRPr>
          </a:p>
        </p:txBody>
      </p:sp>
      <p:sp>
        <p:nvSpPr>
          <p:cNvPr id="2" name="Title 1"/>
          <p:cNvSpPr>
            <a:spLocks noGrp="1"/>
          </p:cNvSpPr>
          <p:nvPr>
            <p:ph type="ctrTitle"/>
          </p:nvPr>
        </p:nvSpPr>
        <p:spPr/>
        <p:txBody>
          <a:bodyPr>
            <a:normAutofit/>
          </a:bodyPr>
          <a:lstStyle/>
          <a:p>
            <a:r>
              <a:rPr lang="en-US" dirty="0" smtClean="0"/>
              <a:t>Elder Abuse Reduction Curricular Resource</a:t>
            </a:r>
            <a:endParaRPr lang="en-US" dirty="0"/>
          </a:p>
        </p:txBody>
      </p:sp>
      <p:pic>
        <p:nvPicPr>
          <p:cNvPr id="7" name="Picture 6" descr="Macintosh HD:Users:michelleglubke:Desktop:88x31.png"/>
          <p:cNvPicPr/>
          <p:nvPr/>
        </p:nvPicPr>
        <p:blipFill>
          <a:blip r:embed="rId4">
            <a:extLst>
              <a:ext uri="{28A0092B-C50C-407E-A947-70E740481C1C}">
                <a14:useLocalDpi xmlns:a14="http://schemas.microsoft.com/office/drawing/2010/main" val="0"/>
              </a:ext>
            </a:extLst>
          </a:blip>
          <a:srcRect/>
          <a:stretch>
            <a:fillRect/>
          </a:stretch>
        </p:blipFill>
        <p:spPr bwMode="auto">
          <a:xfrm>
            <a:off x="399257" y="5864658"/>
            <a:ext cx="1117600" cy="3937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Defining abuse, neglect and self-neglect</a:t>
            </a:r>
            <a:endParaRPr lang="en-US" dirty="0"/>
          </a:p>
        </p:txBody>
      </p:sp>
      <p:sp>
        <p:nvSpPr>
          <p:cNvPr id="5" name="Footer Placeholder 4"/>
          <p:cNvSpPr>
            <a:spLocks noGrp="1"/>
          </p:cNvSpPr>
          <p:nvPr>
            <p:ph type="ftr" sz="quarter" idx="11"/>
          </p:nvPr>
        </p:nvSpPr>
        <p:spPr/>
        <p:txBody>
          <a:bodyPr/>
          <a:lstStyle/>
          <a:p>
            <a:endParaRPr lang="en-US" dirty="0"/>
          </a:p>
        </p:txBody>
      </p:sp>
      <p:sp>
        <p:nvSpPr>
          <p:cNvPr id="3" name="Content Placeholder 2"/>
          <p:cNvSpPr>
            <a:spLocks noGrp="1"/>
          </p:cNvSpPr>
          <p:nvPr>
            <p:ph sz="quarter" idx="1"/>
          </p:nvPr>
        </p:nvSpPr>
        <p:spPr/>
        <p:txBody>
          <a:bodyPr>
            <a:normAutofit/>
          </a:bodyPr>
          <a:lstStyle/>
          <a:p>
            <a:r>
              <a:rPr lang="en-US" dirty="0" smtClean="0"/>
              <a:t>There is no single legal definition of “elder abuse.”</a:t>
            </a:r>
          </a:p>
          <a:p>
            <a:r>
              <a:rPr lang="en-US" dirty="0" smtClean="0"/>
              <a:t>Various laws touch on some aspect of the issue:</a:t>
            </a:r>
          </a:p>
          <a:p>
            <a:pPr lvl="1"/>
            <a:r>
              <a:rPr lang="en-US" dirty="0" smtClean="0"/>
              <a:t>Criminal law (fraud, assault, manslaughter</a:t>
            </a:r>
            <a:r>
              <a:rPr lang="en-CA" dirty="0" smtClean="0"/>
              <a:t>, theft</a:t>
            </a:r>
            <a:r>
              <a:rPr lang="en-US" dirty="0" smtClean="0"/>
              <a:t>)</a:t>
            </a:r>
            <a:endParaRPr lang="en-CA" dirty="0" smtClean="0"/>
          </a:p>
          <a:p>
            <a:pPr lvl="1"/>
            <a:r>
              <a:rPr lang="en-CA" dirty="0" smtClean="0"/>
              <a:t>Adult guardianship/protection law</a:t>
            </a:r>
          </a:p>
          <a:p>
            <a:pPr lvl="1"/>
            <a:r>
              <a:rPr lang="en-CA" dirty="0" smtClean="0"/>
              <a:t>Domestic violence legislation and policy</a:t>
            </a:r>
          </a:p>
          <a:p>
            <a:pPr lvl="1"/>
            <a:r>
              <a:rPr lang="en-CA" dirty="0" smtClean="0"/>
              <a:t>Licensing legislation (for example, BC’s </a:t>
            </a:r>
            <a:r>
              <a:rPr lang="en-CA" i="1" dirty="0" smtClean="0"/>
              <a:t>Community Care and Assisted Living Act)</a:t>
            </a:r>
            <a:endParaRPr lang="en-US" i="1" dirty="0" smtClean="0"/>
          </a:p>
          <a:p>
            <a:r>
              <a:rPr lang="en-US" dirty="0" smtClean="0"/>
              <a:t>Definitions in these matters are from BC’s </a:t>
            </a:r>
            <a:r>
              <a:rPr lang="en-US" i="1" dirty="0" smtClean="0"/>
              <a:t>Adult Guardianship Act.</a:t>
            </a:r>
            <a:endParaRPr lang="en-US" sz="2600" i="1" dirty="0" smtClean="0"/>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85801" y="2819400"/>
            <a:ext cx="7399176" cy="2922059"/>
          </a:xfrm>
        </p:spPr>
        <p:txBody>
          <a:bodyPr>
            <a:noAutofit/>
          </a:bodyPr>
          <a:lstStyle/>
          <a:p>
            <a:pPr algn="l"/>
            <a:r>
              <a:rPr lang="en-US" sz="1600" dirty="0" smtClean="0">
                <a:solidFill>
                  <a:schemeClr val="tx1"/>
                </a:solidFill>
              </a:rPr>
              <a:t>Note: Instructor must add information on specific role or roles of those in their course, information to include:</a:t>
            </a:r>
            <a:endParaRPr lang="en-US" sz="1600" dirty="0">
              <a:solidFill>
                <a:schemeClr val="tx1"/>
              </a:solidFill>
            </a:endParaRPr>
          </a:p>
          <a:p>
            <a:pPr marL="285750" indent="-285750" algn="l">
              <a:buFont typeface="Arial"/>
              <a:buChar char="•"/>
            </a:pPr>
            <a:r>
              <a:rPr lang="en-US" sz="1600" dirty="0" smtClean="0">
                <a:solidFill>
                  <a:schemeClr val="tx1"/>
                </a:solidFill>
              </a:rPr>
              <a:t>Expectations</a:t>
            </a:r>
            <a:endParaRPr lang="en-US" sz="1600" dirty="0">
              <a:solidFill>
                <a:schemeClr val="tx1"/>
              </a:solidFill>
            </a:endParaRPr>
          </a:p>
          <a:p>
            <a:pPr marL="285750" indent="-285750" algn="l">
              <a:buFont typeface="Arial"/>
              <a:buChar char="•"/>
            </a:pPr>
            <a:r>
              <a:rPr lang="en-US" sz="1600" dirty="0" smtClean="0">
                <a:solidFill>
                  <a:schemeClr val="tx1"/>
                </a:solidFill>
              </a:rPr>
              <a:t>Procedures </a:t>
            </a:r>
            <a:endParaRPr lang="en-US" sz="1600" dirty="0">
              <a:solidFill>
                <a:schemeClr val="tx1"/>
              </a:solidFill>
            </a:endParaRPr>
          </a:p>
          <a:p>
            <a:pPr marL="285750" indent="-285750" algn="l">
              <a:buFont typeface="Arial"/>
              <a:buChar char="•"/>
            </a:pPr>
            <a:r>
              <a:rPr lang="en-US" sz="1600" dirty="0" smtClean="0">
                <a:solidFill>
                  <a:schemeClr val="tx1"/>
                </a:solidFill>
              </a:rPr>
              <a:t>Where to seek assistance/get more resources </a:t>
            </a:r>
            <a:endParaRPr lang="en-US" sz="1600" dirty="0">
              <a:solidFill>
                <a:schemeClr val="tx1"/>
              </a:solidFill>
            </a:endParaRPr>
          </a:p>
        </p:txBody>
      </p:sp>
      <p:sp>
        <p:nvSpPr>
          <p:cNvPr id="3" name="Footer Placeholder 2"/>
          <p:cNvSpPr>
            <a:spLocks noGrp="1"/>
          </p:cNvSpPr>
          <p:nvPr>
            <p:ph type="ftr" sz="quarter" idx="11"/>
          </p:nvPr>
        </p:nvSpPr>
        <p:spPr/>
        <p:txBody>
          <a:bodyPr/>
          <a:lstStyle/>
          <a:p>
            <a:endParaRPr lang="en-US" dirty="0"/>
          </a:p>
        </p:txBody>
      </p:sp>
      <p:sp>
        <p:nvSpPr>
          <p:cNvPr id="2" name="Title 1"/>
          <p:cNvSpPr>
            <a:spLocks noGrp="1"/>
          </p:cNvSpPr>
          <p:nvPr>
            <p:ph type="ctrTitle"/>
          </p:nvPr>
        </p:nvSpPr>
        <p:spPr/>
        <p:txBody>
          <a:bodyPr>
            <a:normAutofit/>
          </a:bodyPr>
          <a:lstStyle/>
          <a:p>
            <a:r>
              <a:rPr lang="en-US" sz="2800" dirty="0" smtClean="0"/>
              <a:t>Note to Instructor: </a:t>
            </a:r>
            <a:br>
              <a:rPr lang="en-US" sz="2800" dirty="0" smtClean="0"/>
            </a:br>
            <a:r>
              <a:rPr lang="en-US" sz="2800" dirty="0" smtClean="0"/>
              <a:t>Specific role</a:t>
            </a:r>
            <a:br>
              <a:rPr lang="en-US" sz="2800" dirty="0" smtClean="0"/>
            </a:b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to recognize, prevent and respond to elder abuse in the local community</a:t>
            </a:r>
            <a:endParaRPr lang="en-US" dirty="0"/>
          </a:p>
        </p:txBody>
      </p:sp>
      <p:sp>
        <p:nvSpPr>
          <p:cNvPr id="4" name="Footer Placeholder 3"/>
          <p:cNvSpPr>
            <a:spLocks noGrp="1"/>
          </p:cNvSpPr>
          <p:nvPr>
            <p:ph type="ftr" sz="quarter" idx="11"/>
          </p:nvPr>
        </p:nvSpPr>
        <p:spPr/>
        <p:txBody>
          <a:bodyPr/>
          <a:lstStyle/>
          <a:p>
            <a:endParaRPr lang="en-US" dirty="0"/>
          </a:p>
        </p:txBody>
      </p:sp>
      <p:sp>
        <p:nvSpPr>
          <p:cNvPr id="2" name="Title 1"/>
          <p:cNvSpPr>
            <a:spLocks noGrp="1"/>
          </p:cNvSpPr>
          <p:nvPr>
            <p:ph type="title"/>
          </p:nvPr>
        </p:nvSpPr>
        <p:spPr>
          <a:xfrm>
            <a:off x="722313" y="533400"/>
            <a:ext cx="7772400" cy="1524000"/>
          </a:xfrm>
        </p:spPr>
        <p:txBody>
          <a:bodyPr>
            <a:normAutofit/>
          </a:bodyPr>
          <a:lstStyle/>
          <a:p>
            <a:r>
              <a:rPr lang="en-US" dirty="0" smtClean="0"/>
              <a:t>3.5.2 Identify programs and resources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including mental health, gambling, addiction and other services</a:t>
            </a:r>
            <a:endParaRPr lang="en-US" dirty="0"/>
          </a:p>
        </p:txBody>
      </p:sp>
      <p:sp>
        <p:nvSpPr>
          <p:cNvPr id="4" name="Footer Placeholder 3"/>
          <p:cNvSpPr>
            <a:spLocks noGrp="1"/>
          </p:cNvSpPr>
          <p:nvPr>
            <p:ph type="ftr" sz="quarter" idx="11"/>
          </p:nvPr>
        </p:nvSpPr>
        <p:spPr/>
        <p:txBody>
          <a:bodyPr/>
          <a:lstStyle/>
          <a:p>
            <a:endParaRPr lang="en-US" dirty="0"/>
          </a:p>
        </p:txBody>
      </p:sp>
      <p:sp>
        <p:nvSpPr>
          <p:cNvPr id="2" name="Title 1"/>
          <p:cNvSpPr>
            <a:spLocks noGrp="1"/>
          </p:cNvSpPr>
          <p:nvPr>
            <p:ph type="title"/>
          </p:nvPr>
        </p:nvSpPr>
        <p:spPr>
          <a:xfrm>
            <a:off x="722313" y="533400"/>
            <a:ext cx="7772400" cy="1524000"/>
          </a:xfrm>
        </p:spPr>
        <p:txBody>
          <a:bodyPr>
            <a:normAutofit/>
          </a:bodyPr>
          <a:lstStyle/>
          <a:p>
            <a:r>
              <a:rPr lang="en-US" dirty="0" smtClean="0"/>
              <a:t>3.6 Be aware of potential resources available for potential abusers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Autofit/>
          </a:bodyPr>
          <a:lstStyle/>
          <a:p>
            <a:r>
              <a:rPr lang="en-US" b="1" dirty="0" smtClean="0"/>
              <a:t>… including (but not limited to)– </a:t>
            </a:r>
            <a:r>
              <a:rPr lang="en-US" b="1" i="1" dirty="0" smtClean="0"/>
              <a:t>Adult Guardianship Act, Public Guardian and Trustee Act, Representation Agreement Act, Power of Attorney Act,</a:t>
            </a:r>
            <a:r>
              <a:rPr lang="en-US" i="1" dirty="0" smtClean="0"/>
              <a:t> Health Care Consent and Care Facility Admission Act, Patient’s </a:t>
            </a:r>
            <a:r>
              <a:rPr lang="en-US" b="1" i="1" dirty="0" smtClean="0"/>
              <a:t>Property Act, Indian Act, Human Rights Act</a:t>
            </a:r>
            <a:r>
              <a:rPr lang="en-US" b="1" dirty="0" smtClean="0"/>
              <a:t>, </a:t>
            </a:r>
            <a:r>
              <a:rPr lang="en-US" b="1" i="1" dirty="0" smtClean="0"/>
              <a:t>Criminal Code, Mental Health Act</a:t>
            </a:r>
            <a:r>
              <a:rPr lang="en-US" b="1" dirty="0" smtClean="0"/>
              <a:t>, relevant immigration law</a:t>
            </a:r>
            <a:br>
              <a:rPr lang="en-US" b="1" dirty="0" smtClean="0"/>
            </a:br>
            <a:endParaRPr lang="en-US" dirty="0"/>
          </a:p>
        </p:txBody>
      </p:sp>
      <p:sp>
        <p:nvSpPr>
          <p:cNvPr id="4" name="Footer Placeholder 3"/>
          <p:cNvSpPr>
            <a:spLocks noGrp="1"/>
          </p:cNvSpPr>
          <p:nvPr>
            <p:ph type="ftr" sz="quarter" idx="11"/>
          </p:nvPr>
        </p:nvSpPr>
        <p:spPr/>
        <p:txBody>
          <a:bodyPr/>
          <a:lstStyle/>
          <a:p>
            <a:endParaRPr lang="en-US" dirty="0"/>
          </a:p>
        </p:txBody>
      </p:sp>
      <p:sp>
        <p:nvSpPr>
          <p:cNvPr id="2" name="Title 1"/>
          <p:cNvSpPr>
            <a:spLocks noGrp="1"/>
          </p:cNvSpPr>
          <p:nvPr>
            <p:ph type="title"/>
          </p:nvPr>
        </p:nvSpPr>
        <p:spPr>
          <a:xfrm>
            <a:off x="722313" y="533400"/>
            <a:ext cx="7772400" cy="1524000"/>
          </a:xfrm>
        </p:spPr>
        <p:txBody>
          <a:bodyPr>
            <a:normAutofit/>
          </a:bodyPr>
          <a:lstStyle/>
          <a:p>
            <a:r>
              <a:rPr lang="en-US" dirty="0" smtClean="0"/>
              <a:t>3.7 Be aware of relevant elder abuse legislation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dirty="0" smtClean="0"/>
              <a:t>Adult Guardianship Act</a:t>
            </a:r>
            <a:endParaRPr lang="en-US" i="1" dirty="0"/>
          </a:p>
        </p:txBody>
      </p:sp>
      <p:sp>
        <p:nvSpPr>
          <p:cNvPr id="3" name="Footer Placeholder 2"/>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lstStyle/>
          <a:p>
            <a:r>
              <a:rPr lang="en-US" dirty="0" smtClean="0"/>
              <a:t>Part 3 (concerning abuse and neglect) provides a role for designated agencies to look into reports of abuse and neglect for adults who cannot seek support and assistance on their own.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Public Guardian and Trustee Act</a:t>
            </a:r>
            <a:endParaRPr lang="en-US" i="1"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lstStyle/>
          <a:p>
            <a:r>
              <a:rPr lang="en-US" dirty="0" smtClean="0"/>
              <a:t>Provides a role for the public guardian and trustee to investigate and intervene in situations of financial abuse and neglect in situations where:</a:t>
            </a:r>
          </a:p>
          <a:p>
            <a:pPr lvl="1"/>
            <a:r>
              <a:rPr lang="en-US" dirty="0" smtClean="0"/>
              <a:t>There is a reason to believe the adult is mentally incapable</a:t>
            </a:r>
          </a:p>
          <a:p>
            <a:pPr lvl="1"/>
            <a:r>
              <a:rPr lang="en-US" dirty="0" smtClean="0"/>
              <a:t>Their assets are at risk, and </a:t>
            </a:r>
          </a:p>
          <a:p>
            <a:pPr lvl="1"/>
            <a:r>
              <a:rPr lang="en-US" dirty="0" smtClean="0"/>
              <a:t>There is no one to assist</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07608"/>
            <a:ext cx="8534400" cy="758952"/>
          </a:xfrm>
        </p:spPr>
        <p:txBody>
          <a:bodyPr/>
          <a:lstStyle/>
          <a:p>
            <a:r>
              <a:rPr lang="en-US" i="1" dirty="0" smtClean="0"/>
              <a:t>Criminal Code</a:t>
            </a:r>
            <a:endParaRPr lang="en-US" i="1"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lstStyle/>
          <a:p>
            <a:r>
              <a:rPr lang="en-US" dirty="0" smtClean="0"/>
              <a:t>Provides a role for the police to keep the peace and investigate alleged criminal offenses.</a:t>
            </a:r>
          </a:p>
        </p:txBody>
      </p:sp>
    </p:spTree>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subTitle" idx="1"/>
          </p:nvPr>
        </p:nvSpPr>
        <p:spPr>
          <a:xfrm>
            <a:off x="808135" y="2819400"/>
            <a:ext cx="6964265" cy="2775112"/>
          </a:xfrm>
        </p:spPr>
        <p:txBody>
          <a:bodyPr>
            <a:noAutofit/>
          </a:bodyPr>
          <a:lstStyle/>
          <a:p>
            <a:pPr algn="l"/>
            <a:r>
              <a:rPr lang="en-US" sz="1600" dirty="0" smtClean="0">
                <a:solidFill>
                  <a:srgbClr val="000000"/>
                </a:solidFill>
              </a:rPr>
              <a:t>Core Materials do not provide slides for additional legislation, since what is relevant varies with sector/professions/situations.</a:t>
            </a:r>
          </a:p>
          <a:p>
            <a:pPr algn="l"/>
            <a:r>
              <a:rPr lang="en-US" sz="1600" b="0" dirty="0" smtClean="0">
                <a:solidFill>
                  <a:schemeClr val="tx1"/>
                </a:solidFill>
              </a:rPr>
              <a:t>Refer to reading: What Laws Apply to Elder Abuse and Neglect?</a:t>
            </a:r>
            <a:endParaRPr lang="en-US" sz="1600" b="0" dirty="0">
              <a:solidFill>
                <a:schemeClr val="tx1"/>
              </a:solidFill>
            </a:endParaRPr>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ctrTitle"/>
          </p:nvPr>
        </p:nvSpPr>
        <p:spPr/>
        <p:txBody>
          <a:bodyPr>
            <a:normAutofit/>
          </a:bodyPr>
          <a:lstStyle/>
          <a:p>
            <a:r>
              <a:rPr lang="en-US" sz="2800" dirty="0" smtClean="0"/>
              <a:t>Note to Instructor: </a:t>
            </a:r>
            <a:br>
              <a:rPr lang="en-US" sz="2800" dirty="0" smtClean="0"/>
            </a:br>
            <a:r>
              <a:rPr lang="en-US" sz="2800" dirty="0" smtClean="0"/>
              <a:t>Additional Legislation</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of the British Columbia Adult Guardianship Act and other relevant legislation</a:t>
            </a:r>
            <a:endParaRPr lang="en-US" dirty="0"/>
          </a:p>
        </p:txBody>
      </p:sp>
      <p:sp>
        <p:nvSpPr>
          <p:cNvPr id="4" name="Footer Placeholder 3"/>
          <p:cNvSpPr>
            <a:spLocks noGrp="1"/>
          </p:cNvSpPr>
          <p:nvPr>
            <p:ph type="ftr" sz="quarter" idx="11"/>
          </p:nvPr>
        </p:nvSpPr>
        <p:spPr/>
        <p:txBody>
          <a:bodyPr/>
          <a:lstStyle/>
          <a:p>
            <a:endParaRPr lang="en-US" dirty="0"/>
          </a:p>
        </p:txBody>
      </p:sp>
      <p:sp>
        <p:nvSpPr>
          <p:cNvPr id="2" name="Title 1"/>
          <p:cNvSpPr>
            <a:spLocks noGrp="1"/>
          </p:cNvSpPr>
          <p:nvPr>
            <p:ph type="title"/>
          </p:nvPr>
        </p:nvSpPr>
        <p:spPr>
          <a:xfrm>
            <a:off x="722313" y="753822"/>
            <a:ext cx="7772400" cy="1524000"/>
          </a:xfrm>
        </p:spPr>
        <p:txBody>
          <a:bodyPr>
            <a:normAutofit/>
          </a:bodyPr>
          <a:lstStyle/>
          <a:p>
            <a:r>
              <a:rPr lang="en-US" dirty="0" smtClean="0"/>
              <a:t>3.7.1 Summarize guiding principles </a:t>
            </a:r>
            <a:r>
              <a:rPr lang="en-US" b="1" dirty="0" smtClean="0"/>
              <a:t/>
            </a:r>
            <a:br>
              <a:rPr lang="en-US" b="1" dirty="0" smtClean="0"/>
            </a:b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dirty="0" smtClean="0"/>
              <a:t>Adult Guardianship Act</a:t>
            </a:r>
            <a:endParaRPr lang="en-US" i="1" dirty="0"/>
          </a:p>
        </p:txBody>
      </p:sp>
      <p:sp>
        <p:nvSpPr>
          <p:cNvPr id="3" name="Footer Placeholder 2"/>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normAutofit/>
          </a:bodyPr>
          <a:lstStyle/>
          <a:p>
            <a:r>
              <a:rPr lang="en-US" dirty="0" smtClean="0"/>
              <a:t>Guiding </a:t>
            </a:r>
            <a:r>
              <a:rPr lang="en-US" dirty="0"/>
              <a:t>p</a:t>
            </a:r>
            <a:r>
              <a:rPr lang="en-US" dirty="0" smtClean="0"/>
              <a:t>rinciples:</a:t>
            </a:r>
          </a:p>
          <a:p>
            <a:pPr lvl="1"/>
            <a:r>
              <a:rPr lang="en-US" dirty="0" smtClean="0"/>
              <a:t>All adults are entitled to live in the manner they wish and to accept or refuse support, assistance or protection as long as they do not harm others and they are capable of making decisions about those matters.</a:t>
            </a:r>
          </a:p>
          <a:p>
            <a:pPr lvl="1"/>
            <a:r>
              <a:rPr lang="en-US" dirty="0" smtClean="0"/>
              <a:t>All adults should receive the most effective, but the least restrictive and intrusive, form of support, assistance, or protection when they are unable to care for themselves or their financial affairs.</a:t>
            </a:r>
          </a:p>
          <a:p>
            <a:pPr lvl="1"/>
            <a:r>
              <a:rPr lang="en-US" dirty="0" smtClean="0"/>
              <a:t>The court should not be asked to appoint, and should not appoint, guardians unless alternatives, such as the provision of support and assistance, have been tried or carefully considered.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Abuse</a:t>
            </a:r>
            <a:endParaRPr lang="en-US" dirty="0"/>
          </a:p>
        </p:txBody>
      </p:sp>
      <p:sp>
        <p:nvSpPr>
          <p:cNvPr id="5" name="Footer Placeholder 4"/>
          <p:cNvSpPr>
            <a:spLocks noGrp="1"/>
          </p:cNvSpPr>
          <p:nvPr>
            <p:ph type="ftr" sz="quarter" idx="11"/>
          </p:nvPr>
        </p:nvSpPr>
        <p:spPr/>
        <p:txBody>
          <a:bodyPr/>
          <a:lstStyle/>
          <a:p>
            <a:endParaRPr lang="en-US" dirty="0"/>
          </a:p>
        </p:txBody>
      </p:sp>
      <p:sp>
        <p:nvSpPr>
          <p:cNvPr id="3" name="Content Placeholder 2"/>
          <p:cNvSpPr>
            <a:spLocks noGrp="1"/>
          </p:cNvSpPr>
          <p:nvPr>
            <p:ph sz="quarter" idx="1"/>
          </p:nvPr>
        </p:nvSpPr>
        <p:spPr/>
        <p:txBody>
          <a:bodyPr>
            <a:normAutofit/>
          </a:bodyPr>
          <a:lstStyle/>
          <a:p>
            <a:r>
              <a:rPr lang="en-CA" b="1" dirty="0" smtClean="0"/>
              <a:t>Abuse: </a:t>
            </a:r>
            <a:r>
              <a:rPr lang="en-CA" dirty="0" smtClean="0"/>
              <a:t>The deliberate mistreatment of an adult that causes the adult (a) physical, mental, or emotional harm, or (b) damage to or loss of assets, and includes:</a:t>
            </a:r>
            <a:endParaRPr lang="en-US" dirty="0" smtClean="0"/>
          </a:p>
          <a:p>
            <a:pPr lvl="1"/>
            <a:r>
              <a:rPr lang="en-CA" dirty="0" smtClean="0"/>
              <a:t>Intimidation</a:t>
            </a:r>
            <a:endParaRPr lang="en-US" dirty="0" smtClean="0"/>
          </a:p>
          <a:p>
            <a:pPr lvl="1"/>
            <a:r>
              <a:rPr lang="en-CA" dirty="0" smtClean="0"/>
              <a:t>Humiliation</a:t>
            </a:r>
            <a:endParaRPr lang="en-US" dirty="0" smtClean="0"/>
          </a:p>
          <a:p>
            <a:pPr lvl="1"/>
            <a:r>
              <a:rPr lang="en-CA" dirty="0" smtClean="0"/>
              <a:t>Physical assault</a:t>
            </a:r>
            <a:endParaRPr lang="en-US" dirty="0" smtClean="0"/>
          </a:p>
          <a:p>
            <a:pPr lvl="1"/>
            <a:r>
              <a:rPr lang="en-CA" dirty="0" smtClean="0"/>
              <a:t>Sexual assault</a:t>
            </a:r>
            <a:endParaRPr lang="en-US" dirty="0" smtClean="0"/>
          </a:p>
          <a:p>
            <a:pPr lvl="1"/>
            <a:r>
              <a:rPr lang="en-CA" dirty="0" smtClean="0"/>
              <a:t>Over-medication</a:t>
            </a:r>
            <a:endParaRPr lang="en-US" dirty="0" smtClean="0"/>
          </a:p>
          <a:p>
            <a:pPr lvl="1"/>
            <a:r>
              <a:rPr lang="en-CA" dirty="0" smtClean="0"/>
              <a:t>Withholding medication</a:t>
            </a:r>
            <a:endParaRPr lang="en-US" dirty="0" smtClean="0"/>
          </a:p>
          <a:p>
            <a:pPr lvl="1"/>
            <a:r>
              <a:rPr lang="en-CA" dirty="0" smtClean="0"/>
              <a:t>Censoring mail</a:t>
            </a:r>
            <a:endParaRPr lang="en-US" dirty="0" smtClean="0"/>
          </a:p>
          <a:p>
            <a:pPr lvl="1"/>
            <a:r>
              <a:rPr lang="en-CA" dirty="0" smtClean="0"/>
              <a:t>Invasion or denial of privacy</a:t>
            </a:r>
            <a:endParaRPr lang="en-US" dirty="0" smtClean="0"/>
          </a:p>
          <a:p>
            <a:pPr lvl="1"/>
            <a:r>
              <a:rPr lang="en-CA" dirty="0" smtClean="0"/>
              <a:t>Denial of access to visitors</a:t>
            </a: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capacity</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lstStyle/>
          <a:p>
            <a:r>
              <a:rPr lang="en-US" dirty="0" smtClean="0"/>
              <a:t>(1) Until the contrary is demonstrated, every adult is presumed to be capable of making decisions about the adult’s personal care, health care and financial affairs.</a:t>
            </a:r>
          </a:p>
          <a:p>
            <a:r>
              <a:rPr lang="en-US" dirty="0" smtClean="0"/>
              <a:t>(2) An adult’s way of communicating with others is not grounds for deciding that he or she is incapable of making decisions about anything referred to in subsection (1).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lstStyle/>
          <a:p>
            <a:r>
              <a:rPr lang="en-US" dirty="0" smtClean="0"/>
              <a:t>How can you use the guiding principles to support your practice?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relevant terms, including capability, reduced capability, mental capacity and consent</a:t>
            </a:r>
            <a:endParaRPr lang="en-US" dirty="0"/>
          </a:p>
        </p:txBody>
      </p:sp>
      <p:sp>
        <p:nvSpPr>
          <p:cNvPr id="4" name="Footer Placeholder 3"/>
          <p:cNvSpPr>
            <a:spLocks noGrp="1"/>
          </p:cNvSpPr>
          <p:nvPr>
            <p:ph type="ftr" sz="quarter" idx="11"/>
          </p:nvPr>
        </p:nvSpPr>
        <p:spPr/>
        <p:txBody>
          <a:bodyPr/>
          <a:lstStyle/>
          <a:p>
            <a:endParaRPr lang="en-US" dirty="0"/>
          </a:p>
        </p:txBody>
      </p:sp>
      <p:sp>
        <p:nvSpPr>
          <p:cNvPr id="2" name="Title 1"/>
          <p:cNvSpPr>
            <a:spLocks noGrp="1"/>
          </p:cNvSpPr>
          <p:nvPr>
            <p:ph type="title"/>
          </p:nvPr>
        </p:nvSpPr>
        <p:spPr>
          <a:xfrm>
            <a:off x="722313" y="932259"/>
            <a:ext cx="7772400" cy="1524000"/>
          </a:xfrm>
        </p:spPr>
        <p:txBody>
          <a:bodyPr>
            <a:normAutofit fontScale="90000"/>
          </a:bodyPr>
          <a:lstStyle/>
          <a:p>
            <a:r>
              <a:rPr lang="en-US" dirty="0" smtClean="0"/>
              <a:t>3.7.2 Define (according to a provided list of definitions) </a:t>
            </a:r>
            <a:br>
              <a:rPr lang="en-US" dirty="0" smtClean="0"/>
            </a:b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Mental capacity/mental capability</a:t>
            </a:r>
            <a:endParaRPr lang="en-US" dirty="0"/>
          </a:p>
        </p:txBody>
      </p:sp>
      <p:sp>
        <p:nvSpPr>
          <p:cNvPr id="3" name="Footer Placeholder 2"/>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lstStyle/>
          <a:p>
            <a:r>
              <a:rPr lang="en-US" i="1" dirty="0" smtClean="0"/>
              <a:t>Mental capacity, mental capability, capacity </a:t>
            </a:r>
            <a:r>
              <a:rPr lang="en-US" dirty="0" smtClean="0"/>
              <a:t>and </a:t>
            </a:r>
            <a:r>
              <a:rPr lang="en-US" i="1" dirty="0" smtClean="0"/>
              <a:t>capability </a:t>
            </a:r>
            <a:r>
              <a:rPr lang="en-US" dirty="0" smtClean="0"/>
              <a:t>are terms used interchangeably in law.</a:t>
            </a:r>
          </a:p>
          <a:p>
            <a:r>
              <a:rPr lang="en-US" dirty="0" smtClean="0"/>
              <a:t>Key: A capable adult can understand information, evaluate data, appreciate the consequences of decisions.</a:t>
            </a:r>
          </a:p>
          <a:p>
            <a:r>
              <a:rPr lang="en-US" dirty="0" smtClean="0"/>
              <a:t>Capacity is generally attached to decisions, not individuals:</a:t>
            </a:r>
          </a:p>
          <a:p>
            <a:pPr lvl="1"/>
            <a:r>
              <a:rPr lang="en-US" dirty="0" smtClean="0"/>
              <a:t>People can be capable of making some decisions…</a:t>
            </a:r>
          </a:p>
          <a:p>
            <a:pPr lvl="1"/>
            <a:r>
              <a:rPr lang="en-US" dirty="0" smtClean="0"/>
              <a:t>But not capable of making others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Continuum of capacity</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Content Placeholder 2"/>
          <p:cNvSpPr>
            <a:spLocks noGrp="1"/>
          </p:cNvSpPr>
          <p:nvPr>
            <p:ph sz="quarter" idx="1"/>
          </p:nvPr>
        </p:nvSpPr>
        <p:spPr/>
        <p:txBody>
          <a:bodyPr/>
          <a:lstStyle/>
          <a:p>
            <a:r>
              <a:rPr lang="en-US" dirty="0" smtClean="0"/>
              <a:t>Capacity may fluctuate:</a:t>
            </a:r>
          </a:p>
          <a:p>
            <a:pPr lvl="1"/>
            <a:r>
              <a:rPr lang="en-US" dirty="0" smtClean="0"/>
              <a:t>Health, stress, addictions, medication can have an impact</a:t>
            </a:r>
          </a:p>
          <a:p>
            <a:pPr lvl="1"/>
            <a:r>
              <a:rPr lang="en-US" dirty="0" smtClean="0"/>
              <a:t>Time of day can have an impact (“She’s always better in the morning…”)</a:t>
            </a:r>
          </a:p>
          <a:p>
            <a:r>
              <a:rPr lang="en-US" dirty="0" smtClean="0"/>
              <a:t>Capacity is attached to the </a:t>
            </a:r>
            <a:r>
              <a:rPr lang="en-US" i="1" dirty="0" smtClean="0"/>
              <a:t>decision</a:t>
            </a:r>
            <a:r>
              <a:rPr lang="en-US" dirty="0" smtClean="0"/>
              <a:t>, not to the </a:t>
            </a:r>
            <a:r>
              <a:rPr lang="en-US" i="1" dirty="0" smtClean="0"/>
              <a:t>individual</a:t>
            </a:r>
            <a:endParaRPr lang="en-US" dirty="0" smtClean="0"/>
          </a:p>
          <a:p>
            <a:pPr lvl="1"/>
            <a:r>
              <a:rPr lang="en-US" dirty="0" smtClean="0"/>
              <a:t>Individuals may be capable of some tasks or decisions</a:t>
            </a:r>
          </a:p>
          <a:p>
            <a:pPr lvl="1"/>
            <a:r>
              <a:rPr lang="en-US" dirty="0" smtClean="0"/>
              <a:t>May not be capable of others</a:t>
            </a:r>
          </a:p>
          <a:p>
            <a:r>
              <a:rPr lang="en-US" dirty="0" smtClean="0"/>
              <a:t>Different standards of capacity apply to different laws </a:t>
            </a:r>
            <a:br>
              <a:rPr lang="en-US" dirty="0" smtClean="0"/>
            </a:br>
            <a:r>
              <a:rPr lang="en-US" dirty="0" smtClean="0"/>
              <a:t>in BC</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and other relevant legislation for your profession/role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2" name="Title 1"/>
          <p:cNvSpPr>
            <a:spLocks noGrp="1"/>
          </p:cNvSpPr>
          <p:nvPr>
            <p:ph type="title"/>
          </p:nvPr>
        </p:nvSpPr>
        <p:spPr>
          <a:xfrm>
            <a:off x="722313" y="533400"/>
            <a:ext cx="7772400" cy="1524000"/>
          </a:xfrm>
        </p:spPr>
        <p:txBody>
          <a:bodyPr>
            <a:normAutofit/>
          </a:bodyPr>
          <a:lstStyle/>
          <a:p>
            <a:r>
              <a:rPr lang="en-US" dirty="0" smtClean="0"/>
              <a:t>3.7.3 Explain implications of guiding principles of the </a:t>
            </a:r>
            <a:r>
              <a:rPr lang="en-US" i="1" dirty="0" smtClean="0"/>
              <a:t>Adult Guardianship Act</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685800" y="2819400"/>
            <a:ext cx="7772400" cy="1752600"/>
          </a:xfrm>
        </p:spPr>
        <p:txBody>
          <a:bodyPr>
            <a:noAutofit/>
          </a:bodyPr>
          <a:lstStyle/>
          <a:p>
            <a:pPr algn="l"/>
            <a:r>
              <a:rPr lang="en-US" sz="1600" dirty="0" smtClean="0">
                <a:solidFill>
                  <a:srgbClr val="000000"/>
                </a:solidFill>
              </a:rPr>
              <a:t>These core resources cannot address the implications of the principles of the adult guardianship act for specific professions or roles. Instructors will need to add this content</a:t>
            </a:r>
            <a:r>
              <a:rPr lang="en-US" sz="1600" b="0" dirty="0" smtClean="0">
                <a:solidFill>
                  <a:srgbClr val="000000"/>
                </a:solidFill>
              </a:rPr>
              <a:t>.</a:t>
            </a:r>
          </a:p>
          <a:p>
            <a:r>
              <a:rPr lang="en-US" b="0" dirty="0" smtClean="0"/>
              <a:t>.</a:t>
            </a:r>
            <a:endParaRPr lang="en-US" b="0" dirty="0"/>
          </a:p>
        </p:txBody>
      </p:sp>
      <p:sp>
        <p:nvSpPr>
          <p:cNvPr id="4" name="Footer Placeholder 3"/>
          <p:cNvSpPr>
            <a:spLocks noGrp="1"/>
          </p:cNvSpPr>
          <p:nvPr>
            <p:ph type="ftr" sz="quarter" idx="11"/>
          </p:nvPr>
        </p:nvSpPr>
        <p:spPr/>
        <p:txBody>
          <a:bodyPr/>
          <a:lstStyle/>
          <a:p>
            <a:endParaRPr lang="en-US" dirty="0"/>
          </a:p>
        </p:txBody>
      </p:sp>
      <p:sp>
        <p:nvSpPr>
          <p:cNvPr id="5" name="Title 4"/>
          <p:cNvSpPr>
            <a:spLocks noGrp="1"/>
          </p:cNvSpPr>
          <p:nvPr>
            <p:ph type="ctrTitle"/>
          </p:nvPr>
        </p:nvSpPr>
        <p:spPr/>
        <p:txBody>
          <a:bodyPr>
            <a:normAutofit/>
          </a:bodyPr>
          <a:lstStyle/>
          <a:p>
            <a:r>
              <a:rPr lang="en-US" sz="2800" dirty="0" smtClean="0"/>
              <a:t>Note to instructor: </a:t>
            </a:r>
            <a:br>
              <a:rPr lang="en-US" sz="2800" dirty="0" smtClean="0"/>
            </a:br>
            <a:r>
              <a:rPr lang="en-US" sz="2800" dirty="0" smtClean="0"/>
              <a:t>Specific impact of AGA &amp; substitute decision-making options</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dirty="0" smtClean="0"/>
              <a:t>Available in British Columbia</a:t>
            </a:r>
          </a:p>
        </p:txBody>
      </p:sp>
      <p:sp>
        <p:nvSpPr>
          <p:cNvPr id="4" name="Footer Placeholder 3"/>
          <p:cNvSpPr>
            <a:spLocks noGrp="1"/>
          </p:cNvSpPr>
          <p:nvPr>
            <p:ph type="ftr" sz="quarter" idx="11"/>
          </p:nvPr>
        </p:nvSpPr>
        <p:spPr/>
        <p:txBody>
          <a:bodyPr/>
          <a:lstStyle/>
          <a:p>
            <a:endParaRPr lang="en-US" dirty="0"/>
          </a:p>
        </p:txBody>
      </p:sp>
      <p:sp>
        <p:nvSpPr>
          <p:cNvPr id="2" name="Title 1"/>
          <p:cNvSpPr>
            <a:spLocks noGrp="1"/>
          </p:cNvSpPr>
          <p:nvPr>
            <p:ph type="title"/>
          </p:nvPr>
        </p:nvSpPr>
        <p:spPr>
          <a:xfrm>
            <a:off x="722313" y="533400"/>
            <a:ext cx="7772400" cy="1524000"/>
          </a:xfrm>
        </p:spPr>
        <p:txBody>
          <a:bodyPr>
            <a:normAutofit/>
          </a:bodyPr>
          <a:lstStyle/>
          <a:p>
            <a:r>
              <a:rPr lang="en-US" dirty="0" smtClean="0"/>
              <a:t>3.7.4 Describe and compare the substitute decision-making options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Types of substitute decision-making</a:t>
            </a:r>
            <a:endParaRPr lang="en-US" dirty="0"/>
          </a:p>
        </p:txBody>
      </p:sp>
      <p:sp>
        <p:nvSpPr>
          <p:cNvPr id="3" name="Footer Placeholder 2"/>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normAutofit fontScale="70000" lnSpcReduction="20000"/>
          </a:bodyPr>
          <a:lstStyle/>
          <a:p>
            <a:r>
              <a:rPr lang="en-US" b="1" dirty="0" smtClean="0"/>
              <a:t>Enduring Power of Attorney:</a:t>
            </a:r>
            <a:endParaRPr lang="en-US" dirty="0" smtClean="0"/>
          </a:p>
          <a:p>
            <a:pPr lvl="1"/>
            <a:r>
              <a:rPr lang="en-US" sz="2203" dirty="0" smtClean="0"/>
              <a:t>One form of a POA that a fully mentally capable adult can use to name an attorney to make financial decisions for them should they ever become mentally incapable</a:t>
            </a:r>
          </a:p>
          <a:p>
            <a:r>
              <a:rPr lang="en-US" b="1" dirty="0" smtClean="0"/>
              <a:t>Representation Agreement:</a:t>
            </a:r>
            <a:endParaRPr lang="en-US" dirty="0" smtClean="0"/>
          </a:p>
          <a:p>
            <a:pPr lvl="1"/>
            <a:r>
              <a:rPr lang="en-US" dirty="0" smtClean="0"/>
              <a:t>2 types</a:t>
            </a:r>
            <a:r>
              <a:rPr lang="en-US" sz="1700" dirty="0" smtClean="0"/>
              <a:t> </a:t>
            </a:r>
            <a:endParaRPr lang="en-US" dirty="0" smtClean="0"/>
          </a:p>
          <a:p>
            <a:pPr lvl="1"/>
            <a:r>
              <a:rPr lang="en-US" dirty="0" smtClean="0"/>
              <a:t>To make a section 9 agreement the adult must be fully mentally capable – domains of decision making are health and personal care</a:t>
            </a:r>
          </a:p>
          <a:p>
            <a:pPr lvl="1"/>
            <a:r>
              <a:rPr lang="en-US" dirty="0" smtClean="0"/>
              <a:t>To make a section 7 agreement – to cover routine financial management and /or personal and health care </a:t>
            </a:r>
            <a:r>
              <a:rPr lang="en-US" dirty="0"/>
              <a:t>– </a:t>
            </a:r>
            <a:r>
              <a:rPr lang="en-US" dirty="0" smtClean="0"/>
              <a:t>the adult may have diminished mental capacity but may still be able to make the agreement with various specific factors considered</a:t>
            </a:r>
          </a:p>
          <a:p>
            <a:r>
              <a:rPr lang="en-US" sz="2100" b="1" dirty="0" smtClean="0"/>
              <a:t>Temporary Substitute Decision-Makers:</a:t>
            </a:r>
          </a:p>
          <a:p>
            <a:pPr lvl="1"/>
            <a:r>
              <a:rPr lang="en-US" sz="2220" dirty="0" smtClean="0"/>
              <a:t>Chosen </a:t>
            </a:r>
            <a:r>
              <a:rPr lang="en-US" sz="2240" dirty="0" smtClean="0"/>
              <a:t>by health care providers in non-emergency situations when an adult needs to make a decision about proposed health care and the health care provider is of the opinion that the adult is not mentally capable of making the health care decision</a:t>
            </a:r>
          </a:p>
          <a:p>
            <a:r>
              <a:rPr lang="en-US" b="1" dirty="0" smtClean="0"/>
              <a:t>Committee of Estate or Person:</a:t>
            </a:r>
          </a:p>
          <a:p>
            <a:pPr lvl="1"/>
            <a:r>
              <a:rPr lang="en-US" sz="2194" dirty="0" smtClean="0"/>
              <a:t>A private individual can apply to the court if an adult is mentally incapable to become their Committee of Estate (for finance) and or Person (for personal and health care) </a:t>
            </a:r>
          </a:p>
          <a:p>
            <a:pPr lvl="1"/>
            <a:r>
              <a:rPr lang="en-US" sz="2194" dirty="0" smtClean="0"/>
              <a:t>Sometimes the Public Guardian and Trustee is appointed as committee of estate by a certificate issued by health authorities</a:t>
            </a:r>
          </a:p>
          <a:p>
            <a:endParaRPr lang="en-US" dirty="0" smtClean="0"/>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subTitle" idx="1"/>
          </p:nvPr>
        </p:nvSpPr>
        <p:spPr/>
        <p:txBody>
          <a:bodyPr/>
          <a:lstStyle/>
          <a:p>
            <a:r>
              <a:rPr lang="en-US" dirty="0" smtClean="0"/>
              <a:t>Take appropriate action within scope of practice</a:t>
            </a:r>
            <a:endParaRPr lang="en-US" dirty="0"/>
          </a:p>
        </p:txBody>
      </p:sp>
      <p:sp>
        <p:nvSpPr>
          <p:cNvPr id="3" name="Footer Placeholder 2"/>
          <p:cNvSpPr>
            <a:spLocks noGrp="1"/>
          </p:cNvSpPr>
          <p:nvPr>
            <p:ph type="ftr" sz="quarter" idx="11"/>
          </p:nvPr>
        </p:nvSpPr>
        <p:spPr/>
        <p:txBody>
          <a:bodyPr/>
          <a:lstStyle/>
          <a:p>
            <a:endParaRPr lang="en-US" dirty="0"/>
          </a:p>
        </p:txBody>
      </p:sp>
      <p:sp>
        <p:nvSpPr>
          <p:cNvPr id="5" name="Title 4"/>
          <p:cNvSpPr>
            <a:spLocks noGrp="1"/>
          </p:cNvSpPr>
          <p:nvPr>
            <p:ph type="ctrTitle"/>
          </p:nvPr>
        </p:nvSpPr>
        <p:spPr/>
        <p:txBody>
          <a:bodyPr/>
          <a:lstStyle/>
          <a:p>
            <a:r>
              <a:rPr lang="en-US" dirty="0" smtClean="0"/>
              <a:t>4. Respond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5" name="Title 4"/>
          <p:cNvSpPr>
            <a:spLocks noGrp="1"/>
          </p:cNvSpPr>
          <p:nvPr>
            <p:ph type="title"/>
          </p:nvPr>
        </p:nvSpPr>
        <p:spPr>
          <a:xfrm>
            <a:off x="722313" y="533400"/>
            <a:ext cx="7772400" cy="1524000"/>
          </a:xfrm>
        </p:spPr>
        <p:txBody>
          <a:bodyPr/>
          <a:lstStyle/>
          <a:p>
            <a:r>
              <a:rPr lang="en-US" dirty="0" smtClean="0"/>
              <a:t>1.2 Define neglect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a:xfrm>
            <a:off x="722313" y="533400"/>
            <a:ext cx="7772400" cy="1524000"/>
          </a:xfrm>
        </p:spPr>
        <p:txBody>
          <a:bodyPr/>
          <a:lstStyle/>
          <a:p>
            <a:r>
              <a:rPr lang="en-US" dirty="0" smtClean="0"/>
              <a:t>4.1 Communicate concerns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Title 4"/>
          <p:cNvSpPr>
            <a:spLocks noGrp="1"/>
          </p:cNvSpPr>
          <p:nvPr>
            <p:ph type="title"/>
          </p:nvPr>
        </p:nvSpPr>
        <p:spPr>
          <a:xfrm>
            <a:off x="722313" y="533400"/>
            <a:ext cx="7772400" cy="1524000"/>
          </a:xfrm>
        </p:spPr>
        <p:txBody>
          <a:bodyPr>
            <a:normAutofit/>
          </a:bodyPr>
          <a:lstStyle/>
          <a:p>
            <a:r>
              <a:rPr lang="en-US" dirty="0" smtClean="0"/>
              <a:t>4.2 Document concerns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During identification of abuse/mistreatment according to the standards of your profession/role</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a:xfrm>
            <a:off x="722313" y="533400"/>
            <a:ext cx="7772400" cy="1524000"/>
          </a:xfrm>
        </p:spPr>
        <p:txBody>
          <a:bodyPr/>
          <a:lstStyle/>
          <a:p>
            <a:r>
              <a:rPr lang="en-US" dirty="0" smtClean="0"/>
              <a:t>4.2.1 Identify types of information needed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Documentation steps</a:t>
            </a:r>
            <a:endParaRPr lang="en-US" dirty="0"/>
          </a:p>
        </p:txBody>
      </p:sp>
      <p:sp>
        <p:nvSpPr>
          <p:cNvPr id="3" name="Footer Placeholder 2"/>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normAutofit/>
          </a:bodyPr>
          <a:lstStyle/>
          <a:p>
            <a:r>
              <a:rPr lang="en-US" dirty="0" smtClean="0"/>
              <a:t>The way in which concerns are documented varies with your role:</a:t>
            </a:r>
          </a:p>
          <a:p>
            <a:pPr lvl="1"/>
            <a:r>
              <a:rPr lang="en-US" dirty="0" smtClean="0"/>
              <a:t>Follow internal policies</a:t>
            </a:r>
          </a:p>
          <a:p>
            <a:pPr lvl="1"/>
            <a:r>
              <a:rPr lang="en-US" dirty="0" smtClean="0"/>
              <a:t>Check with your supervisor/risk management if in doubt</a:t>
            </a:r>
          </a:p>
          <a:p>
            <a:r>
              <a:rPr lang="en-US" dirty="0" smtClean="0"/>
              <a:t>Check documentation standards for your role.</a:t>
            </a:r>
          </a:p>
          <a:p>
            <a:r>
              <a:rPr lang="en-US" dirty="0" smtClean="0"/>
              <a:t>Document the facts of what you see or hear </a:t>
            </a:r>
            <a:r>
              <a:rPr lang="en-US" dirty="0" smtClean="0">
                <a:latin typeface="Times New Roman"/>
                <a:cs typeface="Times New Roman"/>
              </a:rPr>
              <a:t>̶</a:t>
            </a:r>
            <a:r>
              <a:rPr lang="en-US" dirty="0" smtClean="0"/>
              <a:t> leave out judgments or hypotheses of what may be happening.</a:t>
            </a:r>
          </a:p>
          <a:p>
            <a:r>
              <a:rPr lang="en-US" dirty="0" smtClean="0"/>
              <a:t>Agree to next steps:</a:t>
            </a:r>
          </a:p>
          <a:p>
            <a:pPr lvl="1"/>
            <a:r>
              <a:rPr lang="en-US" dirty="0" smtClean="0"/>
              <a:t>Who will take the lead on speaking directly with the adult or calling a more formal responder?</a:t>
            </a:r>
          </a:p>
          <a:p>
            <a:pPr lvl="1"/>
            <a:r>
              <a:rPr lang="en-US" dirty="0" smtClean="0"/>
              <a:t>What actions are required?</a:t>
            </a:r>
          </a:p>
          <a:p>
            <a:pPr lvl="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t>According to the standards of your profession/role</a:t>
            </a:r>
            <a:endParaRPr lang="en-US" dirty="0"/>
          </a:p>
        </p:txBody>
      </p:sp>
      <p:sp>
        <p:nvSpPr>
          <p:cNvPr id="3" name="Footer Placeholder 2"/>
          <p:cNvSpPr>
            <a:spLocks noGrp="1"/>
          </p:cNvSpPr>
          <p:nvPr>
            <p:ph type="ftr" sz="quarter" idx="11"/>
          </p:nvPr>
        </p:nvSpPr>
        <p:spPr/>
        <p:txBody>
          <a:bodyPr/>
          <a:lstStyle/>
          <a:p>
            <a:endParaRPr lang="en-US" dirty="0"/>
          </a:p>
        </p:txBody>
      </p:sp>
      <p:sp>
        <p:nvSpPr>
          <p:cNvPr id="5" name="Title 4"/>
          <p:cNvSpPr>
            <a:spLocks noGrp="1"/>
          </p:cNvSpPr>
          <p:nvPr>
            <p:ph type="title"/>
          </p:nvPr>
        </p:nvSpPr>
        <p:spPr>
          <a:xfrm>
            <a:off x="722313" y="533400"/>
            <a:ext cx="7772400" cy="1524000"/>
          </a:xfrm>
        </p:spPr>
        <p:txBody>
          <a:bodyPr/>
          <a:lstStyle/>
          <a:p>
            <a:r>
              <a:rPr lang="en-US" dirty="0" smtClean="0"/>
              <a:t>4.2.2 Document neglectful or abusive behaviour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a:xfrm>
            <a:off x="722313" y="533400"/>
            <a:ext cx="7772400" cy="1524000"/>
          </a:xfrm>
        </p:spPr>
        <p:txBody>
          <a:bodyPr/>
          <a:lstStyle/>
          <a:p>
            <a:r>
              <a:rPr lang="en-US" dirty="0" smtClean="0"/>
              <a:t>4.3 Describe the assessment process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Documenting and responding</a:t>
            </a:r>
            <a:endParaRPr lang="en-US" dirty="0"/>
          </a:p>
        </p:txBody>
      </p:sp>
      <p:sp>
        <p:nvSpPr>
          <p:cNvPr id="3" name="Footer Placeholder 2"/>
          <p:cNvSpPr>
            <a:spLocks noGrp="1"/>
          </p:cNvSpPr>
          <p:nvPr>
            <p:ph type="ftr" sz="quarter" idx="11"/>
          </p:nvPr>
        </p:nvSpPr>
        <p:spPr/>
        <p:txBody>
          <a:bodyPr/>
          <a:lstStyle/>
          <a:p>
            <a:endParaRPr lang="en-US" dirty="0"/>
          </a:p>
        </p:txBody>
      </p:sp>
      <p:sp>
        <p:nvSpPr>
          <p:cNvPr id="9" name="Content Placeholder 8"/>
          <p:cNvSpPr>
            <a:spLocks noGrp="1"/>
          </p:cNvSpPr>
          <p:nvPr>
            <p:ph sz="quarter" idx="1"/>
          </p:nvPr>
        </p:nvSpPr>
        <p:spPr/>
        <p:txBody>
          <a:bodyPr/>
          <a:lstStyle/>
          <a:p>
            <a:r>
              <a:rPr lang="en-US" dirty="0" smtClean="0"/>
              <a:t>What has the adult told you/what do you notice?</a:t>
            </a:r>
          </a:p>
          <a:p>
            <a:r>
              <a:rPr lang="en-US" dirty="0" smtClean="0"/>
              <a:t>Based on the adult’s wishes, what do you think should happen?</a:t>
            </a:r>
          </a:p>
          <a:p>
            <a:r>
              <a:rPr lang="en-US" dirty="0" smtClean="0"/>
              <a:t>What do internal policies say?</a:t>
            </a:r>
          </a:p>
          <a:p>
            <a:r>
              <a:rPr lang="en-US" dirty="0" smtClean="0"/>
              <a:t>What does your professional association/regulator expect?</a:t>
            </a:r>
          </a:p>
          <a:p>
            <a:r>
              <a:rPr lang="en-US" dirty="0" smtClean="0"/>
              <a:t>Act within your role as these options suggest.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Documenting your observations and actions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normAutofit/>
          </a:bodyPr>
          <a:lstStyle/>
          <a:p>
            <a:r>
              <a:rPr lang="en-US" dirty="0" smtClean="0"/>
              <a:t>Follow direction specific to your profession/role/employer.</a:t>
            </a:r>
          </a:p>
          <a:p>
            <a:r>
              <a:rPr lang="en-US" dirty="0" smtClean="0"/>
              <a:t>Assure privacy of documentation.</a:t>
            </a:r>
          </a:p>
          <a:p>
            <a:r>
              <a:rPr lang="en-US" dirty="0" smtClean="0"/>
              <a:t>Document events objectively, specifically and factually:</a:t>
            </a:r>
          </a:p>
          <a:p>
            <a:pPr lvl="1"/>
            <a:r>
              <a:rPr lang="en-US" dirty="0" smtClean="0"/>
              <a:t>Report what the adult says and does</a:t>
            </a:r>
          </a:p>
          <a:p>
            <a:pPr lvl="1"/>
            <a:r>
              <a:rPr lang="en-US" dirty="0" smtClean="0"/>
              <a:t>Report what you witnessed without judgment</a:t>
            </a:r>
          </a:p>
          <a:p>
            <a:r>
              <a:rPr lang="en-US" dirty="0" smtClean="0"/>
              <a:t>Report actions you took.</a:t>
            </a:r>
          </a:p>
          <a:p>
            <a:r>
              <a:rPr lang="en-US" dirty="0" smtClean="0"/>
              <a:t>Note follow-up requested/required and by whom.</a:t>
            </a:r>
          </a:p>
          <a:p>
            <a:r>
              <a:rPr lang="en-US" dirty="0" smtClean="0"/>
              <a:t>Sign and date.</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assessment process: Conversation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normAutofit/>
          </a:bodyPr>
          <a:lstStyle/>
          <a:p>
            <a:r>
              <a:rPr lang="en-US" dirty="0" smtClean="0"/>
              <a:t>What’s happening from the older adult’s point of view?</a:t>
            </a:r>
          </a:p>
          <a:p>
            <a:r>
              <a:rPr lang="en-US" dirty="0" smtClean="0"/>
              <a:t>What do they want to have happen, if anything?</a:t>
            </a:r>
          </a:p>
          <a:p>
            <a:pPr lvl="1"/>
            <a:r>
              <a:rPr lang="en-US" sz="2378" dirty="0" smtClean="0"/>
              <a:t>Capable adults make their own decisions, including not accepting assistance</a:t>
            </a:r>
          </a:p>
          <a:p>
            <a:r>
              <a:rPr lang="en-US" dirty="0" smtClean="0"/>
              <a:t>Provide information on available help and how to access it:</a:t>
            </a:r>
          </a:p>
          <a:p>
            <a:pPr lvl="1"/>
            <a:r>
              <a:rPr lang="en-US" sz="2378" dirty="0" smtClean="0"/>
              <a:t>Offer to support the adult to make calls to others who can assist, or ask permission if the adult is in agreement but may not be able to follow through on their own</a:t>
            </a:r>
          </a:p>
          <a:p>
            <a:r>
              <a:rPr lang="en-US" dirty="0" smtClean="0"/>
              <a:t>Stay in touch:</a:t>
            </a:r>
          </a:p>
          <a:p>
            <a:pPr lvl="1"/>
            <a:r>
              <a:rPr lang="en-US" sz="2378" dirty="0" smtClean="0"/>
              <a:t>If the adult is in agreement and it is within your role</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assessment process: Special circumstances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normAutofit/>
          </a:bodyPr>
          <a:lstStyle/>
          <a:p>
            <a:r>
              <a:rPr lang="en-US" dirty="0" smtClean="0"/>
              <a:t>Public Guardian and Trustee, police or Designated Agency may need to be contacted because of concerns that:</a:t>
            </a:r>
          </a:p>
          <a:p>
            <a:pPr lvl="1"/>
            <a:r>
              <a:rPr lang="en-US" sz="2162" dirty="0" smtClean="0"/>
              <a:t>The </a:t>
            </a:r>
            <a:r>
              <a:rPr lang="en-US" dirty="0" smtClean="0"/>
              <a:t>adult cannot seek support and assistance because of a cognitive issue</a:t>
            </a:r>
          </a:p>
          <a:p>
            <a:pPr lvl="1"/>
            <a:r>
              <a:rPr lang="en-US" sz="2162" dirty="0" smtClean="0"/>
              <a:t>The </a:t>
            </a:r>
            <a:r>
              <a:rPr lang="en-US" dirty="0" smtClean="0"/>
              <a:t>adult does not have the physical ability to remove themselves from a situation</a:t>
            </a:r>
          </a:p>
          <a:p>
            <a:r>
              <a:rPr lang="en-US" dirty="0" smtClean="0"/>
              <a:t>Focus of investigation:</a:t>
            </a:r>
          </a:p>
          <a:p>
            <a:pPr lvl="1"/>
            <a:r>
              <a:rPr lang="en-US" dirty="0" smtClean="0"/>
              <a:t>Maintain safety</a:t>
            </a:r>
          </a:p>
          <a:p>
            <a:pPr lvl="1"/>
            <a:r>
              <a:rPr lang="en-US" dirty="0" smtClean="0"/>
              <a:t>Protect assets</a:t>
            </a:r>
          </a:p>
          <a:p>
            <a:pPr lvl="1"/>
            <a:r>
              <a:rPr lang="en-US" dirty="0" smtClean="0"/>
              <a:t>Find out what is happening</a:t>
            </a:r>
          </a:p>
          <a:p>
            <a:pPr lvl="1"/>
            <a:r>
              <a:rPr lang="en-US" dirty="0" smtClean="0"/>
              <a:t>Offer services to reduce risk</a:t>
            </a:r>
          </a:p>
          <a:p>
            <a:r>
              <a:rPr lang="en-US" dirty="0" smtClean="0"/>
              <a:t>Name of person who reports is kept confidential.</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Neglect</a:t>
            </a:r>
            <a:endParaRPr lang="en-US" dirty="0"/>
          </a:p>
        </p:txBody>
      </p:sp>
      <p:sp>
        <p:nvSpPr>
          <p:cNvPr id="6" name="Footer Placeholder 5"/>
          <p:cNvSpPr>
            <a:spLocks noGrp="1"/>
          </p:cNvSpPr>
          <p:nvPr>
            <p:ph type="ftr" sz="quarter" idx="11"/>
          </p:nvPr>
        </p:nvSpPr>
        <p:spPr/>
        <p:txBody>
          <a:bodyPr/>
          <a:lstStyle/>
          <a:p>
            <a:endParaRPr lang="en-US" dirty="0"/>
          </a:p>
        </p:txBody>
      </p:sp>
      <p:sp>
        <p:nvSpPr>
          <p:cNvPr id="3" name="Content Placeholder 2"/>
          <p:cNvSpPr>
            <a:spLocks noGrp="1"/>
          </p:cNvSpPr>
          <p:nvPr>
            <p:ph sz="quarter" idx="1"/>
          </p:nvPr>
        </p:nvSpPr>
        <p:spPr/>
        <p:txBody>
          <a:bodyPr/>
          <a:lstStyle/>
          <a:p>
            <a:pPr>
              <a:buFont typeface="Arial"/>
              <a:buChar char="•"/>
            </a:pPr>
            <a:r>
              <a:rPr lang="en-CA" b="1" dirty="0" smtClean="0"/>
              <a:t>Neglect:</a:t>
            </a:r>
            <a:r>
              <a:rPr lang="en-CA" dirty="0" smtClean="0"/>
              <a:t> Any failure to provide necessary care, assistance, guidance, or attention to an adult that causes, or is reasonably likely to cause, within a short period of time, the adult serious physical, mental, or emotional harm, or substantial financial damage or loss to the adult, and includes self-neglect.</a:t>
            </a: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a:xfrm>
            <a:off x="722313" y="533400"/>
            <a:ext cx="7772400" cy="1524000"/>
          </a:xfrm>
        </p:spPr>
        <p:txBody>
          <a:bodyPr/>
          <a:lstStyle/>
          <a:p>
            <a:r>
              <a:rPr lang="en-US" dirty="0" smtClean="0"/>
              <a:t>4.4 Maintain safety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Considering safety in situations of abuse	</a:t>
            </a:r>
            <a:endParaRPr lang="en-US" dirty="0"/>
          </a:p>
        </p:txBody>
      </p:sp>
      <p:sp>
        <p:nvSpPr>
          <p:cNvPr id="3" name="Footer Placeholder 2"/>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lstStyle/>
          <a:p>
            <a:r>
              <a:rPr lang="en-US" dirty="0" smtClean="0"/>
              <a:t>3 areas of concern:</a:t>
            </a:r>
          </a:p>
          <a:p>
            <a:pPr lvl="1"/>
            <a:r>
              <a:rPr lang="en-US" dirty="0" smtClean="0"/>
              <a:t>Safety of the possibly abused older adult</a:t>
            </a:r>
          </a:p>
          <a:p>
            <a:pPr lvl="2"/>
            <a:r>
              <a:rPr lang="en-US" dirty="0" smtClean="0"/>
              <a:t>Physical safety</a:t>
            </a:r>
          </a:p>
          <a:p>
            <a:pPr lvl="2"/>
            <a:r>
              <a:rPr lang="en-US" dirty="0" smtClean="0"/>
              <a:t>Safety of assets</a:t>
            </a:r>
          </a:p>
          <a:p>
            <a:pPr lvl="1"/>
            <a:r>
              <a:rPr lang="en-US" dirty="0" smtClean="0"/>
              <a:t>Safety of the staff/professional/you</a:t>
            </a:r>
          </a:p>
          <a:p>
            <a:pPr lvl="1"/>
            <a:r>
              <a:rPr lang="en-US" dirty="0" smtClean="0"/>
              <a:t>Safety of other family members/caregivers/concerned parties</a:t>
            </a:r>
          </a:p>
          <a:p>
            <a:r>
              <a:rPr lang="en-US" dirty="0" smtClean="0"/>
              <a:t>Who are you ensuring safety for?</a:t>
            </a:r>
          </a:p>
          <a:p>
            <a:pPr lvl="1"/>
            <a:r>
              <a:rPr lang="en-US" dirty="0" smtClean="0"/>
              <a:t>Yourself?</a:t>
            </a:r>
          </a:p>
          <a:p>
            <a:pPr lvl="1"/>
            <a:r>
              <a:rPr lang="en-US" dirty="0" smtClean="0"/>
              <a:t>Colleagues?</a:t>
            </a:r>
          </a:p>
          <a:p>
            <a:pPr lvl="1"/>
            <a:r>
              <a:rPr lang="en-US" dirty="0" smtClean="0"/>
              <a:t>The older adult?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risk</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lstStyle/>
          <a:p>
            <a:r>
              <a:rPr lang="en-US" dirty="0" smtClean="0"/>
              <a:t>Increase your understanding of older adult human rights.</a:t>
            </a:r>
          </a:p>
          <a:p>
            <a:r>
              <a:rPr lang="en-US" dirty="0" smtClean="0"/>
              <a:t>Increase your understanding of human behavior and warning signs of danger.</a:t>
            </a:r>
          </a:p>
          <a:p>
            <a:r>
              <a:rPr lang="en-US" dirty="0" smtClean="0"/>
              <a:t>Increase your knowledge of the dynamics of abuse.</a:t>
            </a:r>
          </a:p>
          <a:p>
            <a:r>
              <a:rPr lang="en-US" dirty="0" smtClean="0"/>
              <a:t>Build your relationship with the individual.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good practice</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normAutofit/>
          </a:bodyPr>
          <a:lstStyle/>
          <a:p>
            <a:r>
              <a:rPr lang="en-US" dirty="0" smtClean="0"/>
              <a:t>For conversation with older adults:</a:t>
            </a:r>
          </a:p>
          <a:p>
            <a:pPr lvl="1"/>
            <a:r>
              <a:rPr lang="en-US" dirty="0" smtClean="0"/>
              <a:t>Provide privacy for discussion</a:t>
            </a:r>
          </a:p>
          <a:p>
            <a:pPr lvl="1"/>
            <a:r>
              <a:rPr lang="en-US" dirty="0" smtClean="0"/>
              <a:t>Presume older adults are capable</a:t>
            </a:r>
          </a:p>
          <a:p>
            <a:pPr lvl="1"/>
            <a:r>
              <a:rPr lang="en-US" dirty="0" smtClean="0"/>
              <a:t>Listen more than you talk</a:t>
            </a:r>
          </a:p>
          <a:p>
            <a:pPr lvl="1"/>
            <a:r>
              <a:rPr lang="en-US" dirty="0" smtClean="0"/>
              <a:t>Stay involved</a:t>
            </a:r>
          </a:p>
          <a:p>
            <a:pPr lvl="1"/>
            <a:r>
              <a:rPr lang="en-US" dirty="0" smtClean="0"/>
              <a:t>Avoid confronting the alleged abuser</a:t>
            </a:r>
          </a:p>
          <a:p>
            <a:r>
              <a:rPr lang="en-US" dirty="0" smtClean="0"/>
              <a:t>In documenting concerns:</a:t>
            </a:r>
          </a:p>
          <a:p>
            <a:pPr lvl="1"/>
            <a:r>
              <a:rPr lang="en-US" dirty="0" smtClean="0"/>
              <a:t>Identify consistencies and discrepancies</a:t>
            </a:r>
          </a:p>
          <a:p>
            <a:pPr lvl="1"/>
            <a:r>
              <a:rPr lang="en-US" dirty="0" smtClean="0"/>
              <a:t>Document what you have noticed</a:t>
            </a:r>
          </a:p>
          <a:p>
            <a:pPr lvl="1"/>
            <a:r>
              <a:rPr lang="en-US" dirty="0" smtClean="0"/>
              <a:t>Check earlier documentation for warning signs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good </a:t>
            </a:r>
            <a:r>
              <a:rPr lang="en-US" dirty="0" smtClean="0"/>
              <a:t>practice, continued</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lstStyle/>
          <a:p>
            <a:r>
              <a:rPr lang="en-US" dirty="0" smtClean="0"/>
              <a:t>Increasing safety:</a:t>
            </a:r>
          </a:p>
          <a:p>
            <a:pPr lvl="1"/>
            <a:r>
              <a:rPr lang="en-US" dirty="0" smtClean="0"/>
              <a:t>Are there other services that can increase “eyes” on the situation?</a:t>
            </a:r>
          </a:p>
          <a:p>
            <a:pPr lvl="1"/>
            <a:r>
              <a:rPr lang="en-US" dirty="0" smtClean="0"/>
              <a:t>Are there safeguarding documents in place?</a:t>
            </a:r>
          </a:p>
          <a:p>
            <a:pPr lvl="2"/>
            <a:r>
              <a:rPr lang="en-US" dirty="0" smtClean="0"/>
              <a:t>Advanced Planning documents</a:t>
            </a:r>
          </a:p>
          <a:p>
            <a:pPr lvl="2"/>
            <a:r>
              <a:rPr lang="en-US" dirty="0" smtClean="0"/>
              <a:t>Powers of Attorney, etc.</a:t>
            </a:r>
          </a:p>
          <a:p>
            <a:r>
              <a:rPr lang="en-US" dirty="0" smtClean="0"/>
              <a:t>Providing services:</a:t>
            </a:r>
          </a:p>
          <a:p>
            <a:pPr lvl="1"/>
            <a:r>
              <a:rPr lang="en-US" dirty="0" smtClean="0"/>
              <a:t>Make information easily available – for example, in waiting rooms</a:t>
            </a:r>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a:xfrm>
            <a:off x="722313" y="533400"/>
            <a:ext cx="7772400" cy="1524000"/>
          </a:xfrm>
        </p:spPr>
        <p:txBody>
          <a:bodyPr/>
          <a:lstStyle/>
          <a:p>
            <a:r>
              <a:rPr lang="en-US" dirty="0" smtClean="0"/>
              <a:t>4.4.1 Predict potentially unsafe situations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Unsafe situations</a:t>
            </a:r>
            <a:endParaRPr lang="en-US" dirty="0"/>
          </a:p>
        </p:txBody>
      </p:sp>
      <p:sp>
        <p:nvSpPr>
          <p:cNvPr id="3" name="Footer Placeholder 2"/>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lstStyle/>
          <a:p>
            <a:r>
              <a:rPr lang="en-US" dirty="0" smtClean="0"/>
              <a:t>May involve danger of violence for older adult, you and colleagues.</a:t>
            </a:r>
          </a:p>
          <a:p>
            <a:r>
              <a:rPr lang="en-US" dirty="0" smtClean="0"/>
              <a:t>May involve risks to financial assets for older adult.</a:t>
            </a:r>
          </a:p>
          <a:p>
            <a:r>
              <a:rPr lang="en-US" dirty="0" smtClean="0"/>
              <a:t>Must not be underestimated.</a:t>
            </a:r>
          </a:p>
          <a:p>
            <a:pPr>
              <a:buNone/>
            </a:pPr>
            <a:endParaRPr lang="en-US" dirty="0" smtClean="0"/>
          </a:p>
          <a:p>
            <a:pPr marL="0" indent="0">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create more safety</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lstStyle/>
          <a:p>
            <a:r>
              <a:rPr lang="en-US" dirty="0" smtClean="0"/>
              <a:t>Be aware of potential dangers.</a:t>
            </a:r>
          </a:p>
          <a:p>
            <a:r>
              <a:rPr lang="en-US" dirty="0" smtClean="0"/>
              <a:t>Be aware of indications of danger in specific situations.</a:t>
            </a:r>
          </a:p>
          <a:p>
            <a:r>
              <a:rPr lang="en-US" dirty="0" smtClean="0"/>
              <a:t>Follow safety protocols and practices of your employer.</a:t>
            </a:r>
          </a:p>
          <a:p>
            <a:r>
              <a:rPr lang="en-US" dirty="0" smtClean="0"/>
              <a:t>Learn and apply an interpersonal system to ensure safe support (for example, the </a:t>
            </a:r>
            <a:r>
              <a:rPr lang="en-US" i="1" dirty="0" smtClean="0"/>
              <a:t>See it, name it, check it</a:t>
            </a:r>
            <a:r>
              <a:rPr lang="en-US" dirty="0" smtClean="0"/>
              <a:t> approach from the It’s Not Right initiative).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a:xfrm>
            <a:off x="722313" y="533400"/>
            <a:ext cx="7772400" cy="1524000"/>
          </a:xfrm>
        </p:spPr>
        <p:txBody>
          <a:bodyPr/>
          <a:lstStyle/>
          <a:p>
            <a:r>
              <a:rPr lang="en-US" dirty="0" smtClean="0"/>
              <a:t>4.5 Maintain privacy and confidentiality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Privacy and confidentiality</a:t>
            </a:r>
            <a:endParaRPr lang="en-US" dirty="0"/>
          </a:p>
        </p:txBody>
      </p:sp>
      <p:sp>
        <p:nvSpPr>
          <p:cNvPr id="3" name="Footer Placeholder 2"/>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lstStyle/>
          <a:p>
            <a:r>
              <a:rPr lang="en-US" dirty="0" smtClean="0"/>
              <a:t>Privacy: freedom from intrusion into and exposure of personal affairs.</a:t>
            </a:r>
          </a:p>
          <a:p>
            <a:r>
              <a:rPr lang="en-US" dirty="0" smtClean="0"/>
              <a:t>Confidentiality: how we treat private information once it has been disclosed to others or ourselves.</a:t>
            </a:r>
          </a:p>
          <a:p>
            <a:pPr algn="r">
              <a:buNone/>
            </a:pPr>
            <a:r>
              <a:rPr lang="en-US" i="1" dirty="0" smtClean="0"/>
              <a:t>First Nations </a:t>
            </a:r>
            <a:r>
              <a:rPr lang="en-US" i="1" dirty="0" err="1" smtClean="0"/>
              <a:t>ReAct</a:t>
            </a:r>
            <a:r>
              <a:rPr lang="en-US" i="1" dirty="0" smtClean="0"/>
              <a:t> Manual,</a:t>
            </a:r>
          </a:p>
          <a:p>
            <a:pPr algn="r">
              <a:buNone/>
            </a:pPr>
            <a:r>
              <a:rPr lang="en-US" i="1" dirty="0" smtClean="0"/>
              <a:t>National edition</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5" name="Title 4"/>
          <p:cNvSpPr>
            <a:spLocks noGrp="1"/>
          </p:cNvSpPr>
          <p:nvPr>
            <p:ph type="title"/>
          </p:nvPr>
        </p:nvSpPr>
        <p:spPr>
          <a:xfrm>
            <a:off x="722313" y="533400"/>
            <a:ext cx="7772400" cy="1524000"/>
          </a:xfrm>
        </p:spPr>
        <p:txBody>
          <a:bodyPr/>
          <a:lstStyle/>
          <a:p>
            <a:r>
              <a:rPr lang="en-US" dirty="0" smtClean="0"/>
              <a:t>1.3 Define self-neglect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Privacy law in British Columbia</a:t>
            </a:r>
            <a:endParaRPr lang="en-US" dirty="0"/>
          </a:p>
        </p:txBody>
      </p:sp>
      <p:sp>
        <p:nvSpPr>
          <p:cNvPr id="3" name="Footer Placeholder 2"/>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lstStyle/>
          <a:p>
            <a:r>
              <a:rPr lang="en-US" i="1" dirty="0" smtClean="0"/>
              <a:t>Personal Information Protection Act </a:t>
            </a:r>
            <a:r>
              <a:rPr lang="en-US" dirty="0" smtClean="0"/>
              <a:t>(PIPA)</a:t>
            </a:r>
          </a:p>
          <a:p>
            <a:pPr lvl="1"/>
            <a:r>
              <a:rPr lang="en-US" dirty="0" smtClean="0"/>
              <a:t>Applies to private bodies</a:t>
            </a:r>
          </a:p>
          <a:p>
            <a:r>
              <a:rPr lang="en-US" i="1" dirty="0" smtClean="0"/>
              <a:t>Freedom of Information and Protection of Privacy Act </a:t>
            </a:r>
            <a:r>
              <a:rPr lang="en-US" dirty="0" smtClean="0"/>
              <a:t>(FOIPPA)</a:t>
            </a:r>
          </a:p>
          <a:p>
            <a:pPr lvl="1"/>
            <a:r>
              <a:rPr lang="en-US" dirty="0" smtClean="0"/>
              <a:t>Applies to public bodies</a:t>
            </a:r>
          </a:p>
          <a:p>
            <a:r>
              <a:rPr lang="en-US" i="1" dirty="0" smtClean="0"/>
              <a:t>Personal Information Protection and Electronic Documents Act </a:t>
            </a:r>
            <a:r>
              <a:rPr lang="en-US" dirty="0" smtClean="0"/>
              <a:t>(PIPEDA)</a:t>
            </a:r>
          </a:p>
          <a:p>
            <a:pPr lvl="1"/>
            <a:r>
              <a:rPr lang="en-US" dirty="0" smtClean="0"/>
              <a:t>Federal statute</a:t>
            </a:r>
          </a:p>
          <a:p>
            <a:pPr lvl="1"/>
            <a:r>
              <a:rPr lang="en-US" dirty="0" smtClean="0"/>
              <a:t>Applies to federal organizations </a:t>
            </a:r>
            <a:r>
              <a:rPr lang="en-US" i="1" dirty="0" smtClean="0"/>
              <a:t>or </a:t>
            </a:r>
            <a:r>
              <a:rPr lang="en-US" dirty="0" smtClean="0"/>
              <a:t>where gaps exist in provincial legislation</a:t>
            </a:r>
          </a:p>
        </p:txBody>
      </p:sp>
    </p:spTree>
  </p:cSld>
  <p:clrMapOvr>
    <a:masterClrMapping/>
  </p:clrMapOvr>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15459"/>
            <a:ext cx="8534400" cy="872093"/>
          </a:xfrm>
        </p:spPr>
        <p:txBody>
          <a:bodyPr>
            <a:noAutofit/>
          </a:bodyPr>
          <a:lstStyle/>
          <a:p>
            <a:r>
              <a:rPr lang="en-US" sz="2400" dirty="0" smtClean="0">
                <a:solidFill>
                  <a:schemeClr val="accent1"/>
                </a:solidFill>
              </a:rPr>
              <a:t>Note to Instructor:</a:t>
            </a:r>
            <a:br>
              <a:rPr lang="en-US" sz="2400" dirty="0" smtClean="0">
                <a:solidFill>
                  <a:schemeClr val="accent1"/>
                </a:solidFill>
              </a:rPr>
            </a:br>
            <a:r>
              <a:rPr lang="en-US" sz="2400" dirty="0" smtClean="0">
                <a:solidFill>
                  <a:schemeClr val="accent1"/>
                </a:solidFill>
              </a:rPr>
              <a:t>Law applicable to your practice</a:t>
            </a:r>
            <a:endParaRPr lang="en-US" sz="2400" dirty="0">
              <a:solidFill>
                <a:schemeClr val="accent1"/>
              </a:solidFill>
            </a:endParaRPr>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lstStyle/>
          <a:p>
            <a:pPr marL="720" indent="0">
              <a:buNone/>
            </a:pPr>
            <a:r>
              <a:rPr lang="en-US" sz="1600" dirty="0" smtClean="0">
                <a:solidFill>
                  <a:schemeClr val="tx1"/>
                </a:solidFill>
              </a:rPr>
              <a:t>Instructor will need to add content specific to roles or professions. </a:t>
            </a:r>
          </a:p>
          <a:p>
            <a:pPr marL="720" indent="0">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a:bodyPr>
          <a:lstStyle/>
          <a:p>
            <a:r>
              <a:rPr lang="en-GB" dirty="0" smtClean="0"/>
              <a:t>Obligations and privacy law on the ability of professionals to disclose an older adult’s confidential information in order to follow up on concerns regarding abuse and neglect</a:t>
            </a:r>
            <a:r>
              <a:rPr lang="en-US" dirty="0" smtClean="0"/>
              <a:t> </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a:xfrm>
            <a:off x="722313" y="533400"/>
            <a:ext cx="7772400" cy="1524000"/>
          </a:xfrm>
        </p:spPr>
        <p:txBody>
          <a:bodyPr>
            <a:normAutofit/>
          </a:bodyPr>
          <a:lstStyle/>
          <a:p>
            <a:r>
              <a:rPr lang="en-US" dirty="0" smtClean="0"/>
              <a:t>4.5.1 </a:t>
            </a:r>
            <a:r>
              <a:rPr lang="en-GB" dirty="0" smtClean="0"/>
              <a:t>Discuss the impact of professional confidentiality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Disclosure without consent</a:t>
            </a:r>
            <a:endParaRPr lang="en-US" dirty="0"/>
          </a:p>
        </p:txBody>
      </p:sp>
      <p:sp>
        <p:nvSpPr>
          <p:cNvPr id="3" name="Footer Placeholder 2"/>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lstStyle/>
          <a:p>
            <a:r>
              <a:rPr lang="en-US" dirty="0" smtClean="0"/>
              <a:t>Privacy law normally requires consent.</a:t>
            </a:r>
          </a:p>
          <a:p>
            <a:r>
              <a:rPr lang="en-US" dirty="0" smtClean="0"/>
              <a:t>Limited circumstances allow disclosure without consent:</a:t>
            </a:r>
          </a:p>
          <a:p>
            <a:pPr lvl="1"/>
            <a:r>
              <a:rPr lang="en-US" dirty="0" smtClean="0"/>
              <a:t>Some health and safety reasons</a:t>
            </a:r>
          </a:p>
          <a:p>
            <a:pPr lvl="1"/>
            <a:r>
              <a:rPr lang="en-US" dirty="0" smtClean="0"/>
              <a:t>To support justice proceedings</a:t>
            </a:r>
          </a:p>
          <a:p>
            <a:r>
              <a:rPr lang="en-US" dirty="0" smtClean="0"/>
              <a:t>Exception: Information subject to solicitor-client privilege cannot be disclosed.</a:t>
            </a:r>
            <a:endParaRPr lang="en-US" b="1" dirty="0" smtClean="0"/>
          </a:p>
        </p:txBody>
      </p:sp>
    </p:spTree>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 and consent: Key questions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lstStyle/>
          <a:p>
            <a:r>
              <a:rPr lang="en-US" dirty="0" smtClean="0"/>
              <a:t>Why is there a need to disclose personal information without consent?</a:t>
            </a:r>
          </a:p>
          <a:p>
            <a:pPr lvl="1"/>
            <a:r>
              <a:rPr lang="en-US" dirty="0" smtClean="0"/>
              <a:t>Informed consent ensures compliance </a:t>
            </a:r>
            <a:r>
              <a:rPr lang="en-US" smtClean="0"/>
              <a:t>with laws</a:t>
            </a:r>
          </a:p>
          <a:p>
            <a:pPr lvl="1"/>
            <a:r>
              <a:rPr lang="en-US" smtClean="0"/>
              <a:t>Is </a:t>
            </a:r>
            <a:r>
              <a:rPr lang="en-US" dirty="0" smtClean="0"/>
              <a:t>your desire to act without consent ageist or paternalistic?</a:t>
            </a:r>
          </a:p>
          <a:p>
            <a:r>
              <a:rPr lang="en-US" dirty="0" smtClean="0"/>
              <a:t>Does your organization/agency have a policy or protocol that applies?</a:t>
            </a:r>
          </a:p>
          <a:p>
            <a:r>
              <a:rPr lang="en-US" dirty="0" smtClean="0"/>
              <a:t>Do professional regulations or other legislation add additional privacy obligations?</a:t>
            </a:r>
          </a:p>
          <a:p>
            <a:r>
              <a:rPr lang="en-US" dirty="0" smtClean="0"/>
              <a:t>Does a professional Code of Ethics apply?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If disclosure is made without consent…</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lstStyle/>
          <a:p>
            <a:r>
              <a:rPr lang="en-US" dirty="0" smtClean="0"/>
              <a:t>Older adult may face retribution from person acting abusively.</a:t>
            </a:r>
          </a:p>
          <a:p>
            <a:r>
              <a:rPr lang="en-US" dirty="0" smtClean="0"/>
              <a:t>Abuse may become more hidden.</a:t>
            </a:r>
          </a:p>
          <a:p>
            <a:r>
              <a:rPr lang="en-US" dirty="0" smtClean="0"/>
              <a:t>Older adult may lose trust in you.</a:t>
            </a:r>
          </a:p>
          <a:p>
            <a:r>
              <a:rPr lang="en-US" dirty="0" smtClean="0"/>
              <a:t>Acting without speaking to the older adult means you are acting on incomplete information.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GB" dirty="0" smtClean="0"/>
              <a:t>about potential abuse, neglect or self-neglect (referring to the Decision Tree)</a:t>
            </a:r>
            <a:r>
              <a:rPr lang="en-US" dirty="0" smtClean="0"/>
              <a:t> </a:t>
            </a:r>
          </a:p>
          <a:p>
            <a:endParaRPr lang="en-US" dirty="0" smtClean="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a:xfrm>
            <a:off x="722313" y="533400"/>
            <a:ext cx="7772400" cy="1524000"/>
          </a:xfrm>
        </p:spPr>
        <p:txBody>
          <a:bodyPr>
            <a:normAutofit/>
          </a:bodyPr>
          <a:lstStyle/>
          <a:p>
            <a:r>
              <a:rPr lang="en-US" dirty="0" smtClean="0"/>
              <a:t>4.6 </a:t>
            </a:r>
            <a:r>
              <a:rPr lang="en-GB" dirty="0" smtClean="0"/>
              <a:t>Follow identified procedures/processes to report concerns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Decision Tree</a:t>
            </a:r>
            <a:endParaRPr lang="en-US" dirty="0"/>
          </a:p>
        </p:txBody>
      </p:sp>
      <p:sp>
        <p:nvSpPr>
          <p:cNvPr id="3" name="Footer Placeholder 2"/>
          <p:cNvSpPr>
            <a:spLocks noGrp="1"/>
          </p:cNvSpPr>
          <p:nvPr>
            <p:ph type="ftr" sz="quarter" idx="11"/>
          </p:nvPr>
        </p:nvSpPr>
        <p:spPr/>
        <p:txBody>
          <a:bodyPr/>
          <a:lstStyle/>
          <a:p>
            <a:endParaRPr lang="en-US" dirty="0"/>
          </a:p>
        </p:txBody>
      </p:sp>
      <p:sp>
        <p:nvSpPr>
          <p:cNvPr id="8" name="Content Placeholder 7"/>
          <p:cNvSpPr>
            <a:spLocks noGrp="1"/>
          </p:cNvSpPr>
          <p:nvPr>
            <p:ph sz="quarter" idx="1"/>
          </p:nvPr>
        </p:nvSpPr>
        <p:spPr/>
        <p:txBody>
          <a:bodyPr>
            <a:normAutofit fontScale="92500" lnSpcReduction="20000"/>
          </a:bodyPr>
          <a:lstStyle/>
          <a:p>
            <a:pPr marL="0" indent="0" algn="ctr">
              <a:buNone/>
            </a:pPr>
            <a:r>
              <a:rPr lang="en-US" dirty="0" smtClean="0"/>
              <a:t>How to Assist an Adult Who Is Abused, Neglected or Self-Neglecting: A Decision Tree for Effective Referrals </a:t>
            </a:r>
            <a:r>
              <a:rPr lang="en-US" dirty="0"/>
              <a:t>f</a:t>
            </a:r>
            <a:r>
              <a:rPr lang="en-US" dirty="0" smtClean="0"/>
              <a:t>or Adult in BC Who May Be Vulnerable and/or Incapable</a:t>
            </a:r>
          </a:p>
          <a:p>
            <a:pPr marL="0" indent="0" algn="ctr">
              <a:buNone/>
            </a:pPr>
            <a:endParaRPr lang="en-US" dirty="0" smtClean="0"/>
          </a:p>
          <a:p>
            <a:r>
              <a:rPr lang="en-US" dirty="0" smtClean="0"/>
              <a:t>Developed in partnership by the Public Guardian and Trustee of BC, RCMP E Division and Fraser Health Authority</a:t>
            </a:r>
          </a:p>
          <a:p>
            <a:endParaRPr lang="en-US" dirty="0" smtClean="0"/>
          </a:p>
          <a:p>
            <a:endParaRPr lang="en-US" dirty="0">
              <a:solidFill>
                <a:schemeClr val="tx1"/>
              </a:solidFill>
            </a:endParaRPr>
          </a:p>
          <a:p>
            <a:r>
              <a:rPr lang="en-CA" dirty="0" smtClean="0">
                <a:solidFill>
                  <a:schemeClr val="tx1"/>
                </a:solidFill>
              </a:rPr>
              <a:t>The Decision Tree documents are </a:t>
            </a:r>
            <a:r>
              <a:rPr lang="en-CA" dirty="0">
                <a:solidFill>
                  <a:schemeClr val="tx1"/>
                </a:solidFill>
              </a:rPr>
              <a:t>licensed </a:t>
            </a:r>
            <a:r>
              <a:rPr lang="en-CA" dirty="0" smtClean="0">
                <a:solidFill>
                  <a:schemeClr val="tx1"/>
                </a:solidFill>
              </a:rPr>
              <a:t>under the Creative Commons license </a:t>
            </a:r>
            <a:r>
              <a:rPr lang="en-CA" dirty="0" smtClean="0">
                <a:solidFill>
                  <a:schemeClr val="tx1"/>
                </a:solidFill>
                <a:hlinkClick r:id="rId3"/>
              </a:rPr>
              <a:t>CC BY-NC-ND 3.0</a:t>
            </a:r>
            <a:r>
              <a:rPr lang="en-CA" dirty="0" smtClean="0">
                <a:solidFill>
                  <a:schemeClr val="tx1"/>
                </a:solidFill>
              </a:rPr>
              <a:t>. </a:t>
            </a:r>
            <a:r>
              <a:rPr lang="en-CA" dirty="0">
                <a:solidFill>
                  <a:schemeClr val="tx1"/>
                </a:solidFill>
              </a:rPr>
              <a:t>This content can </a:t>
            </a:r>
            <a:r>
              <a:rPr lang="en-CA" dirty="0" smtClean="0">
                <a:solidFill>
                  <a:schemeClr val="tx1"/>
                </a:solidFill>
              </a:rPr>
              <a:t>be </a:t>
            </a:r>
            <a:r>
              <a:rPr lang="en-CA" dirty="0">
                <a:solidFill>
                  <a:schemeClr val="tx1"/>
                </a:solidFill>
              </a:rPr>
              <a:t>used without </a:t>
            </a:r>
            <a:r>
              <a:rPr lang="en-CA" dirty="0" smtClean="0">
                <a:solidFill>
                  <a:schemeClr val="tx1"/>
                </a:solidFill>
              </a:rPr>
              <a:t>permission </a:t>
            </a:r>
            <a:r>
              <a:rPr lang="en-CA" dirty="0">
                <a:solidFill>
                  <a:schemeClr val="tx1"/>
                </a:solidFill>
              </a:rPr>
              <a:t>as long as attribution is provided to the copyright holder, the </a:t>
            </a:r>
            <a:r>
              <a:rPr lang="en-CA" dirty="0" smtClean="0">
                <a:solidFill>
                  <a:schemeClr val="tx1"/>
                </a:solidFill>
              </a:rPr>
              <a:t>Public Guardian and Trustee and can be copied and redistributed in any medium or format. This license does not support use for commercial purposes nor remixing, transforming or adapting the content for distribution. </a:t>
            </a:r>
            <a:endParaRPr lang="en-US" dirty="0">
              <a:solidFill>
                <a:schemeClr val="tx1"/>
              </a:solidFill>
            </a:endParaRPr>
          </a:p>
          <a:p>
            <a:pPr marL="720" indent="0">
              <a:buNone/>
            </a:pPr>
            <a:endParaRPr lang="en-US" dirty="0" smtClean="0"/>
          </a:p>
          <a:p>
            <a:pPr marL="720" indent="0">
              <a:buNone/>
            </a:pPr>
            <a:endParaRPr lang="en-US" dirty="0">
              <a:hlinkClick r:id="rId3"/>
            </a:endParaRPr>
          </a:p>
          <a:p>
            <a:pPr marL="720" indent="0">
              <a:buNone/>
            </a:pPr>
            <a:endParaRPr lang="en-US" dirty="0"/>
          </a:p>
          <a:p>
            <a:pPr marL="720" indent="0">
              <a:buNone/>
            </a:pPr>
            <a:endParaRPr lang="en-US" dirty="0"/>
          </a:p>
          <a:p>
            <a:endParaRPr lang="en-US" dirty="0" smtClean="0"/>
          </a:p>
        </p:txBody>
      </p:sp>
      <p:pic>
        <p:nvPicPr>
          <p:cNvPr id="2" name="Picture 1" descr="88x3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089" y="3880937"/>
            <a:ext cx="1117600" cy="393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Decision Tree</a:t>
            </a:r>
            <a:endParaRPr lang="en-US" dirty="0"/>
          </a:p>
        </p:txBody>
      </p:sp>
      <p:sp>
        <p:nvSpPr>
          <p:cNvPr id="3" name="Footer Placeholder 2"/>
          <p:cNvSpPr>
            <a:spLocks noGrp="1"/>
          </p:cNvSpPr>
          <p:nvPr>
            <p:ph type="ftr" sz="quarter" idx="11"/>
          </p:nvPr>
        </p:nvSpPr>
        <p:spPr>
          <a:xfrm>
            <a:off x="304799" y="6410848"/>
            <a:ext cx="8259337" cy="365760"/>
          </a:xfrm>
        </p:spPr>
        <p:txBody>
          <a:bodyPr/>
          <a:lstStyle/>
          <a:p>
            <a:r>
              <a:rPr lang="en-US" dirty="0"/>
              <a:t>	</a:t>
            </a:r>
            <a:r>
              <a:rPr lang="en-US" dirty="0" smtClean="0"/>
              <a:t>		</a:t>
            </a:r>
            <a:r>
              <a:rPr lang="en-US" dirty="0" smtClean="0">
                <a:solidFill>
                  <a:srgbClr val="000000"/>
                </a:solidFill>
              </a:rPr>
              <a:t>The Decision Tree documents are licensed under CC BY–NC–ND 3.0</a:t>
            </a:r>
            <a:endParaRPr lang="en-US" dirty="0">
              <a:solidFill>
                <a:srgbClr val="000000"/>
              </a:solidFill>
            </a:endParaRPr>
          </a:p>
        </p:txBody>
      </p:sp>
      <p:pic>
        <p:nvPicPr>
          <p:cNvPr id="13" name="Picture 12" descr="Decision Tree  p14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3722" y="1670474"/>
            <a:ext cx="3453538" cy="4469284"/>
          </a:xfrm>
          <a:prstGeom prst="rect">
            <a:avLst/>
          </a:prstGeom>
        </p:spPr>
      </p:pic>
      <p:pic>
        <p:nvPicPr>
          <p:cNvPr id="5" name="Picture 4" descr="88x3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6305755"/>
            <a:ext cx="1117600" cy="393700"/>
          </a:xfrm>
          <a:prstGeom prst="rect">
            <a:avLst/>
          </a:prstGeom>
        </p:spPr>
      </p:pic>
    </p:spTree>
    <p:extLst>
      <p:ext uri="{BB962C8B-B14F-4D97-AF65-F5344CB8AC3E}">
        <p14:creationId xmlns:p14="http://schemas.microsoft.com/office/powerpoint/2010/main" val="84764006"/>
      </p:ext>
    </p:extLst>
  </p:cSld>
  <p:clrMapOvr>
    <a:masterClrMapping/>
  </p:clrMapOvr>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Decision Tree</a:t>
            </a:r>
            <a:endParaRPr lang="en-US" dirty="0"/>
          </a:p>
        </p:txBody>
      </p:sp>
      <p:sp>
        <p:nvSpPr>
          <p:cNvPr id="3" name="Footer Placeholder 2"/>
          <p:cNvSpPr>
            <a:spLocks noGrp="1"/>
          </p:cNvSpPr>
          <p:nvPr>
            <p:ph type="ftr" sz="quarter" idx="11"/>
          </p:nvPr>
        </p:nvSpPr>
        <p:spPr>
          <a:xfrm>
            <a:off x="304799" y="6410848"/>
            <a:ext cx="7598135" cy="365760"/>
          </a:xfrm>
        </p:spPr>
        <p:txBody>
          <a:bodyPr/>
          <a:lstStyle/>
          <a:p>
            <a:r>
              <a:rPr lang="en-US" dirty="0" smtClean="0">
                <a:solidFill>
                  <a:srgbClr val="000000"/>
                </a:solidFill>
              </a:rPr>
              <a:t>			The </a:t>
            </a:r>
            <a:r>
              <a:rPr lang="en-US" dirty="0">
                <a:solidFill>
                  <a:srgbClr val="000000"/>
                </a:solidFill>
              </a:rPr>
              <a:t>Decision Tree documents are licensed under CC </a:t>
            </a:r>
            <a:r>
              <a:rPr lang="en-US" dirty="0" smtClean="0">
                <a:solidFill>
                  <a:srgbClr val="000000"/>
                </a:solidFill>
              </a:rPr>
              <a:t>BY–NC–</a:t>
            </a:r>
            <a:r>
              <a:rPr lang="en-US" dirty="0">
                <a:solidFill>
                  <a:srgbClr val="000000"/>
                </a:solidFill>
              </a:rPr>
              <a:t>ND 3.0</a:t>
            </a:r>
            <a:endParaRPr lang="en-US" dirty="0"/>
          </a:p>
        </p:txBody>
      </p:sp>
      <p:pic>
        <p:nvPicPr>
          <p:cNvPr id="5" name="Picture 4" descr="Decision Tree p14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1741" y="1700395"/>
            <a:ext cx="3548272" cy="4591881"/>
          </a:xfrm>
          <a:prstGeom prst="rect">
            <a:avLst/>
          </a:prstGeom>
        </p:spPr>
      </p:pic>
      <p:pic>
        <p:nvPicPr>
          <p:cNvPr id="6" name="Picture 5" descr="88x3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6305755"/>
            <a:ext cx="1117600" cy="393700"/>
          </a:xfrm>
          <a:prstGeom prst="rect">
            <a:avLst/>
          </a:prstGeom>
        </p:spPr>
      </p:pic>
    </p:spTree>
    <p:extLst>
      <p:ext uri="{BB962C8B-B14F-4D97-AF65-F5344CB8AC3E}">
        <p14:creationId xmlns:p14="http://schemas.microsoft.com/office/powerpoint/2010/main" val="27949557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Self-neglect</a:t>
            </a:r>
            <a:endParaRPr lang="en-US" dirty="0"/>
          </a:p>
        </p:txBody>
      </p:sp>
      <p:sp>
        <p:nvSpPr>
          <p:cNvPr id="5" name="Footer Placeholder 4"/>
          <p:cNvSpPr>
            <a:spLocks noGrp="1"/>
          </p:cNvSpPr>
          <p:nvPr>
            <p:ph type="ftr" sz="quarter" idx="11"/>
          </p:nvPr>
        </p:nvSpPr>
        <p:spPr/>
        <p:txBody>
          <a:bodyPr/>
          <a:lstStyle/>
          <a:p>
            <a:endParaRPr lang="en-US" dirty="0"/>
          </a:p>
        </p:txBody>
      </p:sp>
      <p:sp>
        <p:nvSpPr>
          <p:cNvPr id="3" name="Content Placeholder 2"/>
          <p:cNvSpPr>
            <a:spLocks noGrp="1"/>
          </p:cNvSpPr>
          <p:nvPr>
            <p:ph sz="quarter" idx="1"/>
          </p:nvPr>
        </p:nvSpPr>
        <p:spPr/>
        <p:txBody>
          <a:bodyPr>
            <a:normAutofit fontScale="92500"/>
          </a:bodyPr>
          <a:lstStyle/>
          <a:p>
            <a:r>
              <a:rPr lang="en-CA" b="1" dirty="0" smtClean="0"/>
              <a:t>Self-neglect: </a:t>
            </a:r>
            <a:r>
              <a:rPr lang="en-CA" dirty="0" smtClean="0"/>
              <a:t>Any failure of an adult to take care of himself or herself that causes, or is reasonably likely to cause, within a short period of time, serious physical or mental harm or substantial damage or loss in respect of the adult's financial affairs and includes:</a:t>
            </a:r>
            <a:endParaRPr lang="en-US" dirty="0" smtClean="0"/>
          </a:p>
          <a:p>
            <a:pPr lvl="1"/>
            <a:r>
              <a:rPr lang="en-CA" dirty="0" smtClean="0"/>
              <a:t>Living in grossly unsanitary conditions</a:t>
            </a:r>
            <a:endParaRPr lang="en-US" dirty="0" smtClean="0"/>
          </a:p>
          <a:p>
            <a:pPr lvl="1"/>
            <a:r>
              <a:rPr lang="en-CA" dirty="0" smtClean="0"/>
              <a:t>Suffering from an untreated illness, disease, or injury</a:t>
            </a:r>
            <a:endParaRPr lang="en-US" dirty="0" smtClean="0"/>
          </a:p>
          <a:p>
            <a:pPr lvl="1"/>
            <a:r>
              <a:rPr lang="en-CA" dirty="0" smtClean="0"/>
              <a:t>Suffering from malnutrition to such an extent that, without intervention, the adult's physical or mental health is likely to be impaired</a:t>
            </a:r>
            <a:endParaRPr lang="en-US" dirty="0" smtClean="0"/>
          </a:p>
          <a:p>
            <a:pPr lvl="1"/>
            <a:r>
              <a:rPr lang="en-CA" dirty="0" smtClean="0"/>
              <a:t>Creating a hazardous situation that will likely cause serious physical harm to the adult or others or cause substantial damage to or loss of property</a:t>
            </a:r>
            <a:endParaRPr lang="en-US" dirty="0" smtClean="0"/>
          </a:p>
          <a:p>
            <a:pPr lvl="1"/>
            <a:r>
              <a:rPr lang="en-CA" dirty="0" smtClean="0"/>
              <a:t>Suffering from an illness, disease, or injury that results in the adult dealing with his or her financial affairs in a manner that is likely to cause substantial damage or loss in respect to those financial affairs</a:t>
            </a: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smtClean="0"/>
              <a:t>if abuse/neglect is suspected</a:t>
            </a:r>
            <a:r>
              <a:rPr lang="en-US" dirty="0" smtClean="0"/>
              <a:t> </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a:xfrm>
            <a:off x="722313" y="533400"/>
            <a:ext cx="7772400" cy="1524000"/>
          </a:xfrm>
        </p:spPr>
        <p:txBody>
          <a:bodyPr>
            <a:normAutofit/>
          </a:bodyPr>
          <a:lstStyle/>
          <a:p>
            <a:r>
              <a:rPr lang="en-GB" dirty="0" smtClean="0"/>
              <a:t>4.6.1 Explain professional/legal requirements for reporting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Who has a legal duty to report or respond?</a:t>
            </a:r>
            <a:endParaRPr lang="en-US" dirty="0"/>
          </a:p>
        </p:txBody>
      </p:sp>
      <p:sp>
        <p:nvSpPr>
          <p:cNvPr id="3" name="Footer Placeholder 2"/>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lstStyle/>
          <a:p>
            <a:r>
              <a:rPr lang="en-US" dirty="0" smtClean="0"/>
              <a:t>Designated Agencies have a duty to investigate the reports that they receive. </a:t>
            </a:r>
          </a:p>
          <a:p>
            <a:r>
              <a:rPr lang="en-US" dirty="0" smtClean="0"/>
              <a:t>If it is not within an individual’s role to officially respond (some Designated Agencies have identified positions), others working in the same DA must forward the concern to a designated responder.</a:t>
            </a:r>
          </a:p>
          <a:p>
            <a:r>
              <a:rPr lang="en-US" dirty="0" smtClean="0"/>
              <a:t>Operators of licensed care facilities must report abuse and neglect as a critical incident to a licensing officer.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Designated Agencies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lstStyle/>
          <a:p>
            <a:r>
              <a:rPr lang="en-US" dirty="0" smtClean="0"/>
              <a:t>Regional Health Authorities.</a:t>
            </a:r>
          </a:p>
          <a:p>
            <a:r>
              <a:rPr lang="en-US" dirty="0" smtClean="0"/>
              <a:t>Providence Health Care Society (for adults who are patients or persons in care at hospitals or facilities owned and operated by Providence Health Care Society).</a:t>
            </a:r>
          </a:p>
          <a:p>
            <a:r>
              <a:rPr lang="en-US" dirty="0" smtClean="0"/>
              <a:t>Community Living British Columbia (for adults in BC eligible to receive community support under the </a:t>
            </a:r>
            <a:r>
              <a:rPr lang="en-US" i="1" dirty="0" smtClean="0"/>
              <a:t>Community Living Authority Act</a:t>
            </a:r>
            <a:r>
              <a:rPr lang="en-US" dirty="0" smtClean="0"/>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Be aware of specific practice for your profession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normAutofit/>
          </a:bodyPr>
          <a:lstStyle/>
          <a:p>
            <a:r>
              <a:rPr lang="en-US" dirty="0" smtClean="0"/>
              <a:t>Legislative requirements.</a:t>
            </a:r>
          </a:p>
          <a:p>
            <a:r>
              <a:rPr lang="en-US" dirty="0" smtClean="0"/>
              <a:t>Safety protocols and policies, including for home visits.</a:t>
            </a:r>
          </a:p>
          <a:p>
            <a:r>
              <a:rPr lang="en-US" dirty="0" smtClean="0"/>
              <a:t>Protocols applying to detection of warning signs.</a:t>
            </a:r>
          </a:p>
          <a:p>
            <a:r>
              <a:rPr lang="en-US" dirty="0" smtClean="0"/>
              <a:t>Reporting protocols.</a:t>
            </a:r>
          </a:p>
          <a:p>
            <a:r>
              <a:rPr lang="en-US" dirty="0" smtClean="0"/>
              <a:t>Profession-specific protocols.</a:t>
            </a:r>
          </a:p>
          <a:p>
            <a:r>
              <a:rPr lang="en-US" dirty="0" smtClean="0"/>
              <a:t>Requirements to communicate with other professionals.</a:t>
            </a:r>
          </a:p>
          <a:p>
            <a:r>
              <a:rPr lang="en-US" dirty="0" smtClean="0"/>
              <a:t>NOTE: INSTRUCTOR SHOULD IDENTIFY AND PRESENT SPECIFIC INFORMATION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 or report?</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normAutofit/>
          </a:bodyPr>
          <a:lstStyle/>
          <a:p>
            <a:r>
              <a:rPr lang="en-US" dirty="0" smtClean="0"/>
              <a:t>Reporting may not be possible:</a:t>
            </a:r>
          </a:p>
          <a:p>
            <a:pPr lvl="1"/>
            <a:r>
              <a:rPr lang="en-US" dirty="0" smtClean="0"/>
              <a:t>The abuse may not be of a type addressed by a reporting agency</a:t>
            </a:r>
          </a:p>
          <a:p>
            <a:r>
              <a:rPr lang="en-US" dirty="0" smtClean="0"/>
              <a:t>Reporting may not be ideal:</a:t>
            </a:r>
          </a:p>
          <a:p>
            <a:pPr lvl="1"/>
            <a:r>
              <a:rPr lang="en-US" dirty="0" smtClean="0"/>
              <a:t>Other services may be needed more immediately</a:t>
            </a:r>
          </a:p>
          <a:p>
            <a:r>
              <a:rPr lang="en-US" dirty="0" smtClean="0"/>
              <a:t>Reporting may not be the only appropriate response.</a:t>
            </a:r>
          </a:p>
          <a:p>
            <a:r>
              <a:rPr lang="en-US" dirty="0" smtClean="0"/>
              <a:t>Reporting is not an isolated incident:</a:t>
            </a:r>
          </a:p>
          <a:p>
            <a:pPr lvl="1"/>
            <a:r>
              <a:rPr lang="en-US" dirty="0" smtClean="0"/>
              <a:t>Ongoing documentations and reports may be needed</a:t>
            </a:r>
          </a:p>
          <a:p>
            <a:r>
              <a:rPr lang="en-US" dirty="0" smtClean="0"/>
              <a:t>Reporting suggests removal of older adult’s agency:</a:t>
            </a:r>
          </a:p>
          <a:p>
            <a:pPr lvl="1"/>
            <a:r>
              <a:rPr lang="en-US" dirty="0" smtClean="0"/>
              <a:t>Abuse undermines sense of personal power already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r>
              <a:rPr lang="en-US" dirty="0" smtClean="0"/>
              <a:t>in responding to elder abuse, neglect and self-neglect </a:t>
            </a:r>
            <a:endParaRPr lang="en-US" dirty="0"/>
          </a:p>
        </p:txBody>
      </p:sp>
      <p:sp>
        <p:nvSpPr>
          <p:cNvPr id="6" name="Footer Placeholder 5"/>
          <p:cNvSpPr>
            <a:spLocks noGrp="1"/>
          </p:cNvSpPr>
          <p:nvPr>
            <p:ph type="ftr" sz="quarter" idx="11"/>
          </p:nvPr>
        </p:nvSpPr>
        <p:spPr/>
        <p:txBody>
          <a:bodyPr/>
          <a:lstStyle/>
          <a:p>
            <a:endParaRPr lang="en-US" dirty="0"/>
          </a:p>
        </p:txBody>
      </p:sp>
      <p:sp>
        <p:nvSpPr>
          <p:cNvPr id="4" name="Title 3"/>
          <p:cNvSpPr>
            <a:spLocks noGrp="1"/>
          </p:cNvSpPr>
          <p:nvPr>
            <p:ph type="title"/>
          </p:nvPr>
        </p:nvSpPr>
        <p:spPr>
          <a:xfrm>
            <a:off x="722313" y="533400"/>
            <a:ext cx="7772400" cy="1524000"/>
          </a:xfrm>
        </p:spPr>
        <p:txBody>
          <a:bodyPr>
            <a:normAutofit/>
          </a:bodyPr>
          <a:lstStyle/>
          <a:p>
            <a:r>
              <a:rPr lang="en-US" dirty="0" smtClean="0"/>
              <a:t>1.4 Explain the significance of cultural competence</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5" name="Title 4"/>
          <p:cNvSpPr>
            <a:spLocks noGrp="1"/>
          </p:cNvSpPr>
          <p:nvPr>
            <p:ph type="title"/>
          </p:nvPr>
        </p:nvSpPr>
        <p:spPr>
          <a:xfrm>
            <a:off x="722313" y="533400"/>
            <a:ext cx="7772400" cy="1524000"/>
          </a:xfrm>
        </p:spPr>
        <p:txBody>
          <a:bodyPr>
            <a:normAutofit/>
          </a:bodyPr>
          <a:lstStyle/>
          <a:p>
            <a:r>
              <a:rPr lang="en-US" dirty="0" smtClean="0"/>
              <a:t>1.4.1 Recognize the role of culture in the aging process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Older adults are a diverse group</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Content Placeholder 2"/>
          <p:cNvSpPr>
            <a:spLocks noGrp="1"/>
          </p:cNvSpPr>
          <p:nvPr>
            <p:ph sz="quarter" idx="1"/>
          </p:nvPr>
        </p:nvSpPr>
        <p:spPr/>
        <p:txBody>
          <a:bodyPr>
            <a:normAutofit/>
          </a:bodyPr>
          <a:lstStyle/>
          <a:p>
            <a:r>
              <a:rPr lang="en-US" dirty="0" smtClean="0"/>
              <a:t>93% of those over 65 live in private households (Canadian Institute for Health Information, 2011).</a:t>
            </a:r>
          </a:p>
          <a:p>
            <a:r>
              <a:rPr lang="en-US" dirty="0" smtClean="0"/>
              <a:t>69% make a contribution or provide assistance to family, friends, neighbours (National Advisory Council on Aging, 2001).</a:t>
            </a:r>
          </a:p>
          <a:p>
            <a:r>
              <a:rPr lang="en-US" dirty="0" smtClean="0"/>
              <a:t>People become more heterogeneous (different), not more “all the same” (homogenous) as they age.</a:t>
            </a:r>
          </a:p>
          <a:p>
            <a:r>
              <a:rPr lang="en-US" dirty="0" smtClean="0"/>
              <a:t>Different cultures, education levels, sexual orientations, life experiences, expectations, levels of wellness …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r>
              <a:rPr lang="en-US" dirty="0" smtClean="0"/>
              <a:t>as a function of cultural, social, racial/ethnic and other identities, and individual variability</a:t>
            </a:r>
            <a:endParaRPr lang="en-US" dirty="0"/>
          </a:p>
        </p:txBody>
      </p:sp>
      <p:sp>
        <p:nvSpPr>
          <p:cNvPr id="3" name="Footer Placeholder 2"/>
          <p:cNvSpPr>
            <a:spLocks noGrp="1"/>
          </p:cNvSpPr>
          <p:nvPr>
            <p:ph type="ftr" sz="quarter" idx="11"/>
          </p:nvPr>
        </p:nvSpPr>
        <p:spPr/>
        <p:txBody>
          <a:bodyPr/>
          <a:lstStyle/>
          <a:p>
            <a:endParaRPr lang="en-US" dirty="0"/>
          </a:p>
        </p:txBody>
      </p:sp>
      <p:sp>
        <p:nvSpPr>
          <p:cNvPr id="5" name="Title 4"/>
          <p:cNvSpPr>
            <a:spLocks noGrp="1"/>
          </p:cNvSpPr>
          <p:nvPr>
            <p:ph type="title"/>
          </p:nvPr>
        </p:nvSpPr>
        <p:spPr>
          <a:xfrm>
            <a:off x="722313" y="533400"/>
            <a:ext cx="7772400" cy="1524000"/>
          </a:xfrm>
        </p:spPr>
        <p:txBody>
          <a:bodyPr>
            <a:normAutofit/>
          </a:bodyPr>
          <a:lstStyle/>
          <a:p>
            <a:r>
              <a:rPr lang="en-US" dirty="0" smtClean="0"/>
              <a:t>1.4.2 Recognize diversity in the experience of aging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2" name="Title 1"/>
          <p:cNvSpPr>
            <a:spLocks noGrp="1"/>
          </p:cNvSpPr>
          <p:nvPr>
            <p:ph type="ctrTitle"/>
          </p:nvPr>
        </p:nvSpPr>
        <p:spPr/>
        <p:txBody>
          <a:bodyPr/>
          <a:lstStyle/>
          <a:p>
            <a:r>
              <a:rPr lang="en-US" dirty="0" smtClean="0"/>
              <a:t>Opening Activities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Expectations for aging</a:t>
            </a:r>
            <a:endParaRPr lang="en-US" dirty="0"/>
          </a:p>
        </p:txBody>
      </p:sp>
      <p:sp>
        <p:nvSpPr>
          <p:cNvPr id="3" name="Footer Placeholder 2"/>
          <p:cNvSpPr>
            <a:spLocks noGrp="1"/>
          </p:cNvSpPr>
          <p:nvPr>
            <p:ph type="ftr" sz="quarter" idx="11"/>
          </p:nvPr>
        </p:nvSpPr>
        <p:spPr/>
        <p:txBody>
          <a:bodyPr/>
          <a:lstStyle/>
          <a:p>
            <a:endParaRPr lang="en-US" dirty="0"/>
          </a:p>
        </p:txBody>
      </p:sp>
      <p:sp>
        <p:nvSpPr>
          <p:cNvPr id="5" name="Content Placeholder 4"/>
          <p:cNvSpPr>
            <a:spLocks noGrp="1"/>
          </p:cNvSpPr>
          <p:nvPr>
            <p:ph sz="quarter" idx="1"/>
          </p:nvPr>
        </p:nvSpPr>
        <p:spPr/>
        <p:txBody>
          <a:bodyPr/>
          <a:lstStyle/>
          <a:p>
            <a:r>
              <a:rPr lang="en-US" dirty="0" smtClean="0"/>
              <a:t>Working on your own, list 2-3 expectations you have of older adults.</a:t>
            </a:r>
          </a:p>
          <a:p>
            <a:r>
              <a:rPr lang="en-US" dirty="0" smtClean="0"/>
              <a:t>Share lists and brainstorm with colleagues:</a:t>
            </a:r>
          </a:p>
          <a:p>
            <a:pPr lvl="1"/>
            <a:r>
              <a:rPr lang="en-US" dirty="0" smtClean="0"/>
              <a:t>Do these expectations seem accurate in all cases?</a:t>
            </a:r>
          </a:p>
          <a:p>
            <a:pPr lvl="1"/>
            <a:r>
              <a:rPr lang="en-US" dirty="0" smtClean="0"/>
              <a:t>Can you think of exceptions?</a:t>
            </a:r>
          </a:p>
          <a:p>
            <a:pPr lvl="1"/>
            <a:r>
              <a:rPr lang="en-US" dirty="0" smtClean="0"/>
              <a:t>Based on your discussion, how might you expand your original list?</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t>in responding to elder abuse, neglect and self-neglect </a:t>
            </a:r>
            <a:endParaRPr lang="en-US" dirty="0"/>
          </a:p>
        </p:txBody>
      </p:sp>
      <p:sp>
        <p:nvSpPr>
          <p:cNvPr id="3" name="Footer Placeholder 2"/>
          <p:cNvSpPr>
            <a:spLocks noGrp="1"/>
          </p:cNvSpPr>
          <p:nvPr>
            <p:ph type="ftr" sz="quarter" idx="11"/>
          </p:nvPr>
        </p:nvSpPr>
        <p:spPr/>
        <p:txBody>
          <a:bodyPr/>
          <a:lstStyle/>
          <a:p>
            <a:endParaRPr lang="en-US" dirty="0"/>
          </a:p>
        </p:txBody>
      </p:sp>
      <p:sp>
        <p:nvSpPr>
          <p:cNvPr id="5" name="Title 4"/>
          <p:cNvSpPr>
            <a:spLocks noGrp="1"/>
          </p:cNvSpPr>
          <p:nvPr>
            <p:ph type="title"/>
          </p:nvPr>
        </p:nvSpPr>
        <p:spPr>
          <a:xfrm>
            <a:off x="722313" y="533400"/>
            <a:ext cx="7772400" cy="1524000"/>
          </a:xfrm>
        </p:spPr>
        <p:txBody>
          <a:bodyPr>
            <a:normAutofit/>
          </a:bodyPr>
          <a:lstStyle/>
          <a:p>
            <a:r>
              <a:rPr lang="en-US" dirty="0" smtClean="0"/>
              <a:t>1.5 Explain the significance of cultural safety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Bef>
                <a:spcPts val="600"/>
              </a:spcBef>
              <a:buClr>
                <a:schemeClr val="accent1"/>
              </a:buClr>
              <a:buSzPct val="76000"/>
            </a:pPr>
            <a:r>
              <a:rPr lang="en-US" sz="2500" dirty="0"/>
              <a:t>Considering Culture and Cultural Care: A </a:t>
            </a:r>
            <a:r>
              <a:rPr lang="en-US" sz="2500" dirty="0" smtClean="0"/>
              <a:t>continuum</a:t>
            </a:r>
            <a:endParaRPr lang="en-US" sz="2500" dirty="0" smtClean="0">
              <a:solidFill>
                <a:schemeClr val="tx1"/>
              </a:solidFill>
              <a:ea typeface="+mn-ea"/>
              <a:cs typeface="+mn-cs"/>
            </a:endParaRPr>
          </a:p>
        </p:txBody>
      </p:sp>
      <p:sp>
        <p:nvSpPr>
          <p:cNvPr id="4" name="Footer Placeholder 3"/>
          <p:cNvSpPr>
            <a:spLocks noGrp="1"/>
          </p:cNvSpPr>
          <p:nvPr>
            <p:ph type="ftr" sz="quarter" idx="11"/>
          </p:nvPr>
        </p:nvSpPr>
        <p:spPr/>
        <p:txBody>
          <a:bodyPr/>
          <a:lstStyle/>
          <a:p>
            <a:endParaRPr lang="en-US" dirty="0"/>
          </a:p>
        </p:txBody>
      </p:sp>
      <p:sp>
        <p:nvSpPr>
          <p:cNvPr id="3" name="Content Placeholder 2"/>
          <p:cNvSpPr>
            <a:spLocks noGrp="1"/>
          </p:cNvSpPr>
          <p:nvPr>
            <p:ph sz="quarter" idx="1"/>
          </p:nvPr>
        </p:nvSpPr>
        <p:spPr/>
        <p:txBody>
          <a:bodyPr>
            <a:normAutofit/>
          </a:bodyPr>
          <a:lstStyle/>
          <a:p>
            <a:r>
              <a:rPr lang="en-CA" dirty="0" smtClean="0"/>
              <a:t>Cultural awareness: Acknowledging cultural differences.</a:t>
            </a:r>
          </a:p>
          <a:p>
            <a:r>
              <a:rPr lang="en-CA" dirty="0" smtClean="0"/>
              <a:t>Cultural sensitivity: Avoiding behaviours that those of another culture may find rude.</a:t>
            </a:r>
          </a:p>
          <a:p>
            <a:r>
              <a:rPr lang="en-CA" dirty="0" smtClean="0"/>
              <a:t>Cultural competence: Interacting in ways that reflect knowledge of own and others’ culture, while respecting the individual.</a:t>
            </a:r>
          </a:p>
          <a:p>
            <a:r>
              <a:rPr lang="en-CA" dirty="0" smtClean="0"/>
              <a:t>Cultural safety: Interacting in a way that ensures the person being assisted feels safe and valued.</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Cultural competence and safety</a:t>
            </a:r>
            <a:endParaRPr lang="en-US" sz="3200" dirty="0" smtClean="0">
              <a:solidFill>
                <a:schemeClr val="tx1"/>
              </a:solidFill>
              <a:latin typeface="+mn-lt"/>
              <a:ea typeface="+mn-ea"/>
              <a:cs typeface="+mn-cs"/>
            </a:endParaRPr>
          </a:p>
        </p:txBody>
      </p:sp>
      <p:sp>
        <p:nvSpPr>
          <p:cNvPr id="4" name="Footer Placeholder 3"/>
          <p:cNvSpPr>
            <a:spLocks noGrp="1"/>
          </p:cNvSpPr>
          <p:nvPr>
            <p:ph type="ftr" sz="quarter" idx="11"/>
          </p:nvPr>
        </p:nvSpPr>
        <p:spPr/>
        <p:txBody>
          <a:bodyPr/>
          <a:lstStyle/>
          <a:p>
            <a:endParaRPr lang="en-US" dirty="0"/>
          </a:p>
        </p:txBody>
      </p:sp>
      <p:sp>
        <p:nvSpPr>
          <p:cNvPr id="3" name="Content Placeholder 2"/>
          <p:cNvSpPr>
            <a:spLocks noGrp="1"/>
          </p:cNvSpPr>
          <p:nvPr>
            <p:ph sz="quarter" idx="1"/>
          </p:nvPr>
        </p:nvSpPr>
        <p:spPr/>
        <p:txBody>
          <a:bodyPr>
            <a:normAutofit/>
          </a:bodyPr>
          <a:lstStyle/>
          <a:p>
            <a:r>
              <a:rPr lang="en-CA" dirty="0" smtClean="0"/>
              <a:t>Watch the video, Alone at Mom’s.</a:t>
            </a:r>
          </a:p>
          <a:p>
            <a:r>
              <a:rPr lang="en-CA" dirty="0" smtClean="0"/>
              <a:t>What cultural assumptions about aging and family life do you notice in the video?</a:t>
            </a:r>
          </a:p>
          <a:p>
            <a:r>
              <a:rPr lang="en-CA" dirty="0" smtClean="0"/>
              <a:t>Watch the follow-up video (mother/daughter phone call in Alone at Mom’s Response).</a:t>
            </a:r>
          </a:p>
          <a:p>
            <a:r>
              <a:rPr lang="en-CA" dirty="0" smtClean="0"/>
              <a:t>Consider the friend’s role (the voice on the phone)</a:t>
            </a:r>
          </a:p>
          <a:p>
            <a:r>
              <a:rPr lang="en-CA" dirty="0" smtClean="0"/>
              <a:t>Do her comments reflect an ethic of safety? How?</a:t>
            </a:r>
          </a:p>
          <a:p>
            <a:r>
              <a:rPr lang="en-CA" dirty="0" smtClean="0"/>
              <a:t>Discuss: Is “cultural safety” a significant concept if you share the culture of the individual you are talking to?</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safety</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Content Placeholder 2"/>
          <p:cNvSpPr>
            <a:spLocks noGrp="1"/>
          </p:cNvSpPr>
          <p:nvPr>
            <p:ph sz="quarter" idx="1"/>
          </p:nvPr>
        </p:nvSpPr>
        <p:spPr/>
        <p:txBody>
          <a:bodyPr/>
          <a:lstStyle/>
          <a:p>
            <a:r>
              <a:rPr lang="en-US" dirty="0" smtClean="0"/>
              <a:t>Watch Dr. Sharilyn Calliou’s interview with Colleen Stewart.</a:t>
            </a:r>
          </a:p>
          <a:p>
            <a:r>
              <a:rPr lang="en-US" dirty="0" smtClean="0"/>
              <a:t>What might “safety” mean for the aboriginal elder Dr. Calliou talks about?</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t>to understand abuse, neglect </a:t>
            </a:r>
            <a:br>
              <a:rPr lang="en-US" dirty="0" smtClean="0"/>
            </a:br>
            <a:r>
              <a:rPr lang="en-US" dirty="0" smtClean="0"/>
              <a:t>or self-neglect </a:t>
            </a:r>
            <a:endParaRPr lang="en-US" dirty="0"/>
          </a:p>
        </p:txBody>
      </p:sp>
      <p:sp>
        <p:nvSpPr>
          <p:cNvPr id="3" name="Footer Placeholder 2"/>
          <p:cNvSpPr>
            <a:spLocks noGrp="1"/>
          </p:cNvSpPr>
          <p:nvPr>
            <p:ph type="ftr" sz="quarter" idx="11"/>
          </p:nvPr>
        </p:nvSpPr>
        <p:spPr/>
        <p:txBody>
          <a:bodyPr/>
          <a:lstStyle/>
          <a:p>
            <a:endParaRPr lang="en-US" dirty="0"/>
          </a:p>
        </p:txBody>
      </p:sp>
      <p:sp>
        <p:nvSpPr>
          <p:cNvPr id="5" name="Title 4"/>
          <p:cNvSpPr>
            <a:spLocks noGrp="1"/>
          </p:cNvSpPr>
          <p:nvPr>
            <p:ph type="title"/>
          </p:nvPr>
        </p:nvSpPr>
        <p:spPr>
          <a:xfrm>
            <a:off x="722313" y="533400"/>
            <a:ext cx="7772400" cy="1524000"/>
          </a:xfrm>
        </p:spPr>
        <p:txBody>
          <a:bodyPr>
            <a:normAutofit/>
          </a:bodyPr>
          <a:lstStyle/>
          <a:p>
            <a:r>
              <a:rPr lang="en-US" dirty="0" smtClean="0"/>
              <a:t>1.6 Demonstrate awareness of different theories used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can theory help?</a:t>
            </a:r>
            <a:endParaRPr lang="en-US" dirty="0"/>
          </a:p>
        </p:txBody>
      </p:sp>
      <p:sp>
        <p:nvSpPr>
          <p:cNvPr id="3" name="Footer Placeholder 2"/>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normAutofit/>
          </a:bodyPr>
          <a:lstStyle/>
          <a:p>
            <a:r>
              <a:rPr lang="en-US" dirty="0" smtClean="0"/>
              <a:t>Elder abuse, neglect and self-neglect affect individual people – but they are not just individual problems.</a:t>
            </a:r>
          </a:p>
          <a:p>
            <a:r>
              <a:rPr lang="en-US" dirty="0" smtClean="0"/>
              <a:t>Easy to assign blame:</a:t>
            </a:r>
          </a:p>
          <a:p>
            <a:pPr lvl="1"/>
            <a:r>
              <a:rPr lang="en-US" dirty="0" smtClean="0"/>
              <a:t>Those who are acting in an abusive way should stop</a:t>
            </a:r>
          </a:p>
          <a:p>
            <a:pPr lvl="1"/>
            <a:r>
              <a:rPr lang="en-US" dirty="0" smtClean="0"/>
              <a:t>Those who are being abused or neglected should speak up</a:t>
            </a:r>
          </a:p>
          <a:p>
            <a:r>
              <a:rPr lang="en-US" dirty="0" smtClean="0"/>
              <a:t>Reality is usually more complicated.</a:t>
            </a:r>
          </a:p>
          <a:p>
            <a:r>
              <a:rPr lang="en-US" dirty="0" smtClean="0"/>
              <a:t>Theories help explain patterns that influence individual experience.</a:t>
            </a:r>
          </a:p>
          <a:p>
            <a:r>
              <a:rPr lang="en-US" dirty="0" smtClean="0"/>
              <a:t>“Abuse of older adults can be described as the outcome </a:t>
            </a:r>
            <a:br>
              <a:rPr lang="en-US" dirty="0" smtClean="0"/>
            </a:br>
            <a:r>
              <a:rPr lang="en-US" dirty="0" smtClean="0"/>
              <a:t>of complex interactions between individual, family and societal forces in older adults’ lives.” (HRSDC)</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normAutofit/>
          </a:bodyPr>
          <a:lstStyle/>
          <a:p>
            <a:r>
              <a:rPr lang="en-US" dirty="0" smtClean="0"/>
              <a:t>A married couple (woman 85, man 88) live in an in-law suite on the ground floor of their daughter and son-in-law’s home. The older woman has many bruises on her arms, particularly around her wrists. She is reluctant to discuss the bruising.</a:t>
            </a:r>
          </a:p>
          <a:p>
            <a:r>
              <a:rPr lang="en-US" dirty="0" smtClean="0"/>
              <a:t>Consider 5 theories that have been used to examine abuse and neglect of older adults on the next 5 slides.</a:t>
            </a:r>
          </a:p>
          <a:p>
            <a:r>
              <a:rPr lang="en-US" dirty="0" smtClean="0"/>
              <a:t>How might you consider the situation, using each theory as a lens?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Theories: Situational Model</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normAutofit/>
          </a:bodyPr>
          <a:lstStyle/>
          <a:p>
            <a:r>
              <a:rPr lang="en-US" dirty="0" smtClean="0"/>
              <a:t>Abusive behaviour is an irrational response to stress. Abuse happens when someone in a position of trust is stressed. Stress can be a result of the older adult’s cognitive or behavioural decline or other factors. </a:t>
            </a:r>
          </a:p>
          <a:p>
            <a:r>
              <a:rPr lang="en-US" b="1" dirty="0" smtClean="0"/>
              <a:t>Factors to consider: </a:t>
            </a:r>
            <a:r>
              <a:rPr lang="en-US" dirty="0" smtClean="0"/>
              <a:t>Has there been a decline in health of older adult, either suddenly or over time? Are there other causes of stress for caregiver/individual acting abusively?</a:t>
            </a:r>
            <a:endParaRPr lang="en-US" b="1"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Theories: Social Exchange Model</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lstStyle/>
          <a:p>
            <a:r>
              <a:rPr lang="en-US" dirty="0" smtClean="0"/>
              <a:t>Interactions between individuals involve exchange of rewards and punishments. Older adults remain in abusive relationships when what they are receiving (the reward) outweighs the abuse (the punishment).</a:t>
            </a:r>
          </a:p>
          <a:p>
            <a:r>
              <a:rPr lang="en-US" b="1" dirty="0" smtClean="0"/>
              <a:t>Factors to consider: </a:t>
            </a:r>
            <a:r>
              <a:rPr lang="en-US" dirty="0" smtClean="0"/>
              <a:t>What are the benefits the individual experiencing abuse receives from the relationship with the person who is behaving abusively?</a:t>
            </a: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pc="-150" dirty="0" smtClean="0"/>
              <a:t>Why care about abuse, neglect and self-neglect?</a:t>
            </a:r>
            <a:endParaRPr lang="en-US" spc="-150" dirty="0"/>
          </a:p>
        </p:txBody>
      </p:sp>
      <p:sp>
        <p:nvSpPr>
          <p:cNvPr id="10" name="Footer Placeholder 9"/>
          <p:cNvSpPr>
            <a:spLocks noGrp="1"/>
          </p:cNvSpPr>
          <p:nvPr>
            <p:ph type="ftr" sz="quarter" idx="11"/>
          </p:nvPr>
        </p:nvSpPr>
        <p:spPr/>
        <p:txBody>
          <a:bodyPr/>
          <a:lstStyle/>
          <a:p>
            <a:endParaRPr lang="en-US" dirty="0"/>
          </a:p>
        </p:txBody>
      </p:sp>
      <p:sp>
        <p:nvSpPr>
          <p:cNvPr id="3" name="Content Placeholder 2"/>
          <p:cNvSpPr>
            <a:spLocks noGrp="1"/>
          </p:cNvSpPr>
          <p:nvPr>
            <p:ph sz="quarter" idx="1"/>
          </p:nvPr>
        </p:nvSpPr>
        <p:spPr/>
        <p:txBody>
          <a:bodyPr>
            <a:normAutofit/>
          </a:bodyPr>
          <a:lstStyle/>
          <a:p>
            <a:r>
              <a:rPr lang="en-US" dirty="0" smtClean="0"/>
              <a:t>In 2013, 15% of our province’s population was over 65</a:t>
            </a:r>
          </a:p>
          <a:p>
            <a:r>
              <a:rPr lang="en-US" dirty="0" smtClean="0"/>
              <a:t>Number of adults over 65 is expected to double over the next 20 years.</a:t>
            </a:r>
          </a:p>
          <a:p>
            <a:r>
              <a:rPr lang="en-US" dirty="0" smtClean="0"/>
              <a:t>“Preparing for an aging population is a shared responsibility involving many stakeholders (e.g., all levels of government, private and no-profit sectors, as well as individuals, families and caregivers). Confronting elder abuse is a critical part of building an age-friendly British Columbia.” </a:t>
            </a:r>
          </a:p>
          <a:p>
            <a:pPr algn="r">
              <a:buNone/>
            </a:pPr>
            <a:r>
              <a:rPr lang="en-US" i="1" dirty="0" smtClean="0"/>
              <a:t>Together to Reduce Elder Abuse – B.C.’s Strategy</a:t>
            </a:r>
          </a:p>
          <a:p>
            <a:pPr algn="r">
              <a:buNone/>
            </a:pPr>
            <a:r>
              <a:rPr lang="en-US" i="1" dirty="0" smtClean="0"/>
              <a:t>March 2013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Theories: Feminist Theory</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lstStyle/>
          <a:p>
            <a:r>
              <a:rPr lang="en-US" dirty="0" smtClean="0"/>
              <a:t>Abuse of women in relationships with a male spouse is a result of patriarchal power structures within the family; the power imbalance favours men. Abuse of older women may be a continuation of earlier abuse.</a:t>
            </a:r>
          </a:p>
          <a:p>
            <a:r>
              <a:rPr lang="en-US" b="1" dirty="0" smtClean="0"/>
              <a:t>Factors to consider: </a:t>
            </a:r>
            <a:r>
              <a:rPr lang="en-US" dirty="0" smtClean="0"/>
              <a:t>Is this abuse part of an ongoing pattern? Do other aspects of family life indicate an ongoing imbalance in power?</a:t>
            </a:r>
            <a:endParaRPr lang="en-US" b="1" dirty="0" smtClean="0"/>
          </a:p>
          <a:p>
            <a:endParaRPr lang="en-US"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Theories: Transactional Theory</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lstStyle/>
          <a:p>
            <a:r>
              <a:rPr lang="en-US" dirty="0" smtClean="0"/>
              <a:t>Abuse occurs within a complex framework of social and cultural factors (for all individuals involved); it changes over time due to aging and other factors.</a:t>
            </a:r>
          </a:p>
          <a:p>
            <a:r>
              <a:rPr lang="en-US" b="1" dirty="0" smtClean="0"/>
              <a:t>Factors to consider: </a:t>
            </a:r>
            <a:r>
              <a:rPr lang="en-US" dirty="0" smtClean="0"/>
              <a:t>Focus on both the older adult and the individual acting abusively. Do they have social connections within a community? What is their state of physical health? What is their social status? What are their beliefs about aging? </a:t>
            </a:r>
            <a:endParaRPr lang="en-US" b="1" dirty="0" smtClean="0"/>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Post-Colonial Theory</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normAutofit/>
          </a:bodyPr>
          <a:lstStyle/>
          <a:p>
            <a:r>
              <a:rPr lang="en-US" dirty="0" smtClean="0"/>
              <a:t>Colonialism had a strong negative influence on the social and cultural practices of Aboriginal and Indigenous communities; parenting and honouring of elders were two practices that were fractured. Colonialism also had a negative influence in other colonized countries: internalized racism is one result.</a:t>
            </a:r>
          </a:p>
          <a:p>
            <a:r>
              <a:rPr lang="en-US" b="1" dirty="0" smtClean="0"/>
              <a:t>Factors to consider: </a:t>
            </a:r>
            <a:r>
              <a:rPr lang="en-US" dirty="0" smtClean="0"/>
              <a:t>Does colonialism have a specific impact on those involved in this situation? Are there community-based ways for the individuals to work towards healing?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remember about theory</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lstStyle/>
          <a:p>
            <a:r>
              <a:rPr lang="en-US" dirty="0" smtClean="0"/>
              <a:t>Multiple theories are used to examine and explain abuse and neglect experienced by older adults.</a:t>
            </a:r>
          </a:p>
          <a:p>
            <a:r>
              <a:rPr lang="en-US" dirty="0" smtClean="0"/>
              <a:t>All theories remind us that issues occur in a social context – abusive or neglectful behaviour, and the experience of abuse or neglect, does not involve just 2 people.</a:t>
            </a:r>
          </a:p>
          <a:p>
            <a:r>
              <a:rPr lang="en-US" dirty="0" smtClean="0"/>
              <a:t>Seeking explanations for abuse within theories helps identify causes, and build stronger prevention and response strategies.</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GB" dirty="0" smtClean="0"/>
              <a:t>of abuse and neglect of older adults</a:t>
            </a:r>
            <a:endParaRPr lang="en-US" dirty="0"/>
          </a:p>
        </p:txBody>
      </p:sp>
      <p:sp>
        <p:nvSpPr>
          <p:cNvPr id="4" name="Footer Placeholder 3"/>
          <p:cNvSpPr>
            <a:spLocks noGrp="1"/>
          </p:cNvSpPr>
          <p:nvPr>
            <p:ph type="ftr" sz="quarter" idx="11"/>
          </p:nvPr>
        </p:nvSpPr>
        <p:spPr/>
        <p:txBody>
          <a:bodyPr/>
          <a:lstStyle/>
          <a:p>
            <a:endParaRPr lang="en-US" dirty="0"/>
          </a:p>
        </p:txBody>
      </p:sp>
      <p:sp>
        <p:nvSpPr>
          <p:cNvPr id="2" name="Title 1"/>
          <p:cNvSpPr>
            <a:spLocks noGrp="1"/>
          </p:cNvSpPr>
          <p:nvPr>
            <p:ph type="title"/>
          </p:nvPr>
        </p:nvSpPr>
        <p:spPr>
          <a:xfrm>
            <a:off x="722313" y="533400"/>
            <a:ext cx="7772400" cy="1524000"/>
          </a:xfrm>
        </p:spPr>
        <p:txBody>
          <a:bodyPr>
            <a:normAutofit fontScale="90000"/>
          </a:bodyPr>
          <a:lstStyle/>
          <a:p>
            <a:pPr lvl="2" algn="ctr"/>
            <a:r>
              <a:rPr lang="en-GB" sz="4200" kern="1200" dirty="0">
                <a:solidFill>
                  <a:srgbClr val="FFFFFF"/>
                </a:solidFill>
                <a:latin typeface="+mj-lt"/>
                <a:ea typeface="+mj-ea"/>
                <a:cs typeface="+mj-cs"/>
              </a:rPr>
              <a:t>1.6.1 Describe the causes, indicators and consequences </a:t>
            </a:r>
            <a:r>
              <a:rPr lang="en-US" dirty="0" smtClean="0"/>
              <a:t/>
            </a:r>
            <a:br>
              <a:rPr lang="en-US" dirty="0" smtClean="0"/>
            </a:b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multi-faceted issue</a:t>
            </a:r>
            <a:endParaRPr lang="en-US" dirty="0"/>
          </a:p>
        </p:txBody>
      </p:sp>
      <p:sp>
        <p:nvSpPr>
          <p:cNvPr id="3" name="Footer Placeholder 2"/>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lstStyle/>
          <a:p>
            <a:r>
              <a:rPr lang="en-US" dirty="0" smtClean="0"/>
              <a:t>No single cause for abuse and neglect of older adults.</a:t>
            </a:r>
          </a:p>
          <a:p>
            <a:r>
              <a:rPr lang="en-US" dirty="0" smtClean="0"/>
              <a:t>Multiple factors, both personal and societal.</a:t>
            </a:r>
          </a:p>
          <a:p>
            <a:r>
              <a:rPr lang="en-US" dirty="0" smtClean="0"/>
              <a:t>Can happen once, or over a long period.</a:t>
            </a:r>
          </a:p>
          <a:p>
            <a:r>
              <a:rPr lang="en-US" dirty="0" smtClean="0"/>
              <a:t>Can happen anywhere.</a:t>
            </a:r>
          </a:p>
          <a:p>
            <a:r>
              <a:rPr lang="en-US" dirty="0" smtClean="0"/>
              <a:t>Any of the factors can be complicated by life events.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Some possible </a:t>
            </a:r>
            <a:r>
              <a:rPr lang="en-US" dirty="0"/>
              <a:t>c</a:t>
            </a:r>
            <a:r>
              <a:rPr lang="en-US" dirty="0" smtClean="0"/>
              <a:t>auses of abuse</a:t>
            </a:r>
            <a:endParaRPr lang="en-US" dirty="0"/>
          </a:p>
        </p:txBody>
      </p:sp>
      <p:sp>
        <p:nvSpPr>
          <p:cNvPr id="3" name="Footer Placeholder 2"/>
          <p:cNvSpPr>
            <a:spLocks noGrp="1"/>
          </p:cNvSpPr>
          <p:nvPr>
            <p:ph type="ftr" sz="quarter" idx="11"/>
          </p:nvPr>
        </p:nvSpPr>
        <p:spPr/>
        <p:txBody>
          <a:bodyPr/>
          <a:lstStyle/>
          <a:p>
            <a:endParaRPr lang="en-US" dirty="0"/>
          </a:p>
        </p:txBody>
      </p:sp>
      <p:sp>
        <p:nvSpPr>
          <p:cNvPr id="5" name="Content Placeholder 4"/>
          <p:cNvSpPr>
            <a:spLocks noGrp="1"/>
          </p:cNvSpPr>
          <p:nvPr>
            <p:ph sz="quarter" idx="1"/>
          </p:nvPr>
        </p:nvSpPr>
        <p:spPr/>
        <p:txBody>
          <a:bodyPr>
            <a:normAutofit/>
          </a:bodyPr>
          <a:lstStyle/>
          <a:p>
            <a:r>
              <a:rPr lang="en-US" dirty="0" smtClean="0"/>
              <a:t>Ageism – negative attitudes about aging.</a:t>
            </a:r>
          </a:p>
          <a:p>
            <a:r>
              <a:rPr lang="en-US" dirty="0" smtClean="0"/>
              <a:t>Insensitivity to the needs and wants of older adults.</a:t>
            </a:r>
          </a:p>
          <a:p>
            <a:r>
              <a:rPr lang="en-US" dirty="0" smtClean="0"/>
              <a:t>Lack of knowledge – some people may not realize certain actions are wrong.</a:t>
            </a:r>
          </a:p>
          <a:p>
            <a:r>
              <a:rPr lang="en-US" dirty="0" smtClean="0"/>
              <a:t>Continuation of ongoing domestic abuse.</a:t>
            </a:r>
          </a:p>
          <a:p>
            <a:r>
              <a:rPr lang="en-US" dirty="0" smtClean="0"/>
              <a:t>Lack of understanding of care giving role.</a:t>
            </a:r>
          </a:p>
          <a:p>
            <a:r>
              <a:rPr lang="en-US" dirty="0" smtClean="0"/>
              <a:t>Response to violence exhibited by the older adult (some individuals with dementia exhibit violent behaviour).</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normAutofit/>
          </a:bodyPr>
          <a:lstStyle/>
          <a:p>
            <a:r>
              <a:rPr lang="en-US" dirty="0" smtClean="0"/>
              <a:t>Health consequences (not a comprehensive list):</a:t>
            </a:r>
          </a:p>
          <a:p>
            <a:pPr lvl="1"/>
            <a:r>
              <a:rPr lang="en-US" dirty="0" smtClean="0"/>
              <a:t>Physical abuse can injure or kill</a:t>
            </a:r>
          </a:p>
          <a:p>
            <a:pPr lvl="1"/>
            <a:r>
              <a:rPr lang="en-US" dirty="0" smtClean="0"/>
              <a:t>Verbal/emotional abuse is associated with higher risk of death from cardiovascular complications</a:t>
            </a:r>
          </a:p>
          <a:p>
            <a:pPr lvl="1"/>
            <a:r>
              <a:rPr lang="en-US" dirty="0" smtClean="0"/>
              <a:t>Neglect can include lack of food (malnutrition), lack of assistance with bathing (pressure sores), lack of liquid (dehydration)</a:t>
            </a:r>
          </a:p>
          <a:p>
            <a:r>
              <a:rPr lang="en-US" dirty="0" smtClean="0"/>
              <a:t>Other consequences:</a:t>
            </a:r>
          </a:p>
          <a:p>
            <a:pPr lvl="1"/>
            <a:r>
              <a:rPr lang="en-US" dirty="0" smtClean="0"/>
              <a:t>Financial abuse can result in loss of income and security </a:t>
            </a:r>
          </a:p>
          <a:p>
            <a:pPr lvl="1"/>
            <a:r>
              <a:rPr lang="en-US" dirty="0" smtClean="0"/>
              <a:t>Abuse and neglect, and responses to abuse and neglect, can have lasting repercussions in families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of elder abuse, neglect and self-neglect </a:t>
            </a:r>
            <a:endParaRPr lang="en-US" dirty="0"/>
          </a:p>
        </p:txBody>
      </p:sp>
      <p:sp>
        <p:nvSpPr>
          <p:cNvPr id="4" name="Footer Placeholder 3"/>
          <p:cNvSpPr>
            <a:spLocks noGrp="1"/>
          </p:cNvSpPr>
          <p:nvPr>
            <p:ph type="ftr" sz="quarter" idx="11"/>
          </p:nvPr>
        </p:nvSpPr>
        <p:spPr/>
        <p:txBody>
          <a:bodyPr/>
          <a:lstStyle/>
          <a:p>
            <a:endParaRPr lang="en-US" dirty="0"/>
          </a:p>
        </p:txBody>
      </p:sp>
      <p:sp>
        <p:nvSpPr>
          <p:cNvPr id="2" name="Title 1"/>
          <p:cNvSpPr>
            <a:spLocks noGrp="1"/>
          </p:cNvSpPr>
          <p:nvPr>
            <p:ph type="title"/>
          </p:nvPr>
        </p:nvSpPr>
        <p:spPr>
          <a:xfrm>
            <a:off x="722313" y="533400"/>
            <a:ext cx="7772400" cy="1524000"/>
          </a:xfrm>
        </p:spPr>
        <p:txBody>
          <a:bodyPr>
            <a:normAutofit/>
          </a:bodyPr>
          <a:lstStyle/>
          <a:p>
            <a:r>
              <a:rPr lang="en-US" dirty="0" smtClean="0"/>
              <a:t>1.7 Analyze the role of ageism in societal and personal views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Ageism: Definition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10" name="Content Placeholder 9"/>
          <p:cNvSpPr>
            <a:spLocks noGrp="1"/>
          </p:cNvSpPr>
          <p:nvPr>
            <p:ph sz="quarter" idx="1"/>
          </p:nvPr>
        </p:nvSpPr>
        <p:spPr/>
        <p:txBody>
          <a:bodyPr/>
          <a:lstStyle/>
          <a:p>
            <a:r>
              <a:rPr lang="en-US" dirty="0" smtClean="0"/>
              <a:t>Discrimination based on age.</a:t>
            </a:r>
          </a:p>
          <a:p>
            <a:r>
              <a:rPr lang="en-US" dirty="0" smtClean="0"/>
              <a:t>Treating older adults as less valued or less important </a:t>
            </a:r>
            <a:r>
              <a:rPr lang="en-US" i="1" dirty="0" smtClean="0"/>
              <a:t>because </a:t>
            </a:r>
            <a:r>
              <a:rPr lang="en-US" dirty="0" smtClean="0"/>
              <a:t>they are older adults.</a:t>
            </a:r>
          </a:p>
          <a:p>
            <a:r>
              <a:rPr lang="en-US" dirty="0" smtClean="0"/>
              <a:t>Process of systematic stereotyping or discrimination against people because they are old (Butler, 1975).</a:t>
            </a:r>
          </a:p>
          <a:p>
            <a:r>
              <a:rPr lang="en-US" dirty="0" smtClean="0"/>
              <a:t>May become more common (or less common) as a record number of baby boomers reach older adulthood.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3" name="Content Placeholder 2"/>
          <p:cNvSpPr>
            <a:spLocks noGrp="1"/>
          </p:cNvSpPr>
          <p:nvPr>
            <p:ph sz="quarter" idx="1"/>
          </p:nvPr>
        </p:nvSpPr>
        <p:spPr/>
        <p:txBody>
          <a:bodyPr>
            <a:normAutofit/>
          </a:bodyPr>
          <a:lstStyle/>
          <a:p>
            <a:r>
              <a:rPr lang="en-US" dirty="0" smtClean="0"/>
              <a:t>“It is estimated that between four and 10 percent of seniors will experience some form of physical, emotional, financial or sexual abuse, and/or experience neglect; however, it is believed that for many reasons, abuse is significantly under-reported. Both the abusers and the victims may not recognize the actions as abusive.” </a:t>
            </a:r>
          </a:p>
          <a:p>
            <a:pPr algn="r">
              <a:buNone/>
            </a:pPr>
            <a:r>
              <a:rPr lang="en-US" i="1" dirty="0" smtClean="0"/>
              <a:t>Together to Reduce Elder Abuse – B.C.’s Strategy</a:t>
            </a:r>
          </a:p>
          <a:p>
            <a:pPr algn="r">
              <a:buNone/>
            </a:pPr>
            <a:r>
              <a:rPr lang="en-US" i="1" dirty="0" smtClean="0"/>
              <a:t>March 2013 </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Systematic </a:t>
            </a:r>
            <a:r>
              <a:rPr lang="en-US" dirty="0"/>
              <a:t>a</a:t>
            </a:r>
            <a:r>
              <a:rPr lang="en-US" dirty="0" smtClean="0"/>
              <a:t>geism</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lstStyle/>
          <a:p>
            <a:r>
              <a:rPr lang="en-US" dirty="0" smtClean="0"/>
              <a:t>Ageism that is built in to laws, policies and procedures: </a:t>
            </a:r>
          </a:p>
          <a:p>
            <a:pPr lvl="1"/>
            <a:r>
              <a:rPr lang="en-US" dirty="0" smtClean="0"/>
              <a:t>For example, clinical trials may exclude older adults, even though drugs are subsequently prescribed to older adults.</a:t>
            </a:r>
          </a:p>
          <a:p>
            <a:pPr lvl="1"/>
            <a:r>
              <a:rPr lang="en-US" dirty="0" smtClean="0"/>
              <a:t>For example, housing rules may exclude visits from grandchildren since “this is a seniors’ building.”</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Ageism in the media</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normAutofit/>
          </a:bodyPr>
          <a:lstStyle/>
          <a:p>
            <a:r>
              <a:rPr lang="en-US" dirty="0" smtClean="0"/>
              <a:t>Emphasis primarily on the negative aspects of aging.</a:t>
            </a:r>
          </a:p>
          <a:p>
            <a:r>
              <a:rPr lang="en-US" dirty="0" smtClean="0"/>
              <a:t>Focus on societal costs of aging, rather than societal contribution of older adults.</a:t>
            </a:r>
          </a:p>
          <a:p>
            <a:r>
              <a:rPr lang="en-US" dirty="0" smtClean="0"/>
              <a:t>Age-based stereotypes perpetuated in entertainment.</a:t>
            </a:r>
          </a:p>
          <a:p>
            <a:r>
              <a:rPr lang="en-US" dirty="0" smtClean="0"/>
              <a:t>Targeted advertising for older adults limited to products associated with infirmity (wheelchairs and meal replacements, not hybrid vehicles and restaurants).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ageism</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normAutofit/>
          </a:bodyPr>
          <a:lstStyle/>
          <a:p>
            <a:r>
              <a:rPr lang="en-US" dirty="0" smtClean="0"/>
              <a:t>Can be subtle or blatant.</a:t>
            </a:r>
          </a:p>
          <a:p>
            <a:r>
              <a:rPr lang="en-US" b="1" dirty="0" smtClean="0"/>
              <a:t>Subtle forms:</a:t>
            </a:r>
          </a:p>
          <a:p>
            <a:pPr lvl="1"/>
            <a:r>
              <a:rPr lang="en-US" dirty="0" smtClean="0"/>
              <a:t>Invasive compliments based on personal ideas of how an older person should act. “You don’t seem like you’re 75,” may be meant as a compliment, but may also mean you have an inaccurate idea of what a person of 75 should be like.</a:t>
            </a:r>
          </a:p>
          <a:p>
            <a:r>
              <a:rPr lang="en-US" b="1" dirty="0" smtClean="0"/>
              <a:t>Blatant forms:</a:t>
            </a:r>
          </a:p>
          <a:p>
            <a:pPr lvl="1"/>
            <a:r>
              <a:rPr lang="en-US" dirty="0" smtClean="0"/>
              <a:t>Assuming older adult cannot learn something simply because of age. “Grandpa, you’re too old to use the computer. Let me do it.” </a:t>
            </a:r>
          </a:p>
          <a:p>
            <a:pPr lvl="1"/>
            <a:r>
              <a:rPr lang="en-US" dirty="0" smtClean="0"/>
              <a:t>Feeling entitled to an older adult’s time, money or attention – “She’s not busy, she can do that for me.”</a:t>
            </a:r>
          </a:p>
          <a:p>
            <a:pPr lvl="3"/>
            <a:endParaRPr lang="en-US" dirty="0" smtClean="0"/>
          </a:p>
          <a:p>
            <a:pPr lvl="3">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ageism</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normAutofit/>
          </a:bodyPr>
          <a:lstStyle/>
          <a:p>
            <a:r>
              <a:rPr lang="en-US" dirty="0" smtClean="0"/>
              <a:t>Addressing older adults in a condescending way </a:t>
            </a:r>
            <a:r>
              <a:rPr lang="en-US" dirty="0"/>
              <a:t>– “</a:t>
            </a:r>
            <a:r>
              <a:rPr lang="en-US" dirty="0" smtClean="0"/>
              <a:t>sweetie,” “dear.”</a:t>
            </a:r>
          </a:p>
          <a:p>
            <a:r>
              <a:rPr lang="en-US" dirty="0" smtClean="0"/>
              <a:t>Treating older adults like children.</a:t>
            </a:r>
          </a:p>
          <a:p>
            <a:r>
              <a:rPr lang="en-US" dirty="0" smtClean="0"/>
              <a:t>Assuming older adults will not understand – “She’s too old to learn.” </a:t>
            </a:r>
          </a:p>
          <a:p>
            <a:r>
              <a:rPr lang="en-US" dirty="0" smtClean="0"/>
              <a:t>Feeling entitled to an older adult’s time, money or attention – “He’s not busy, he can do that for me.”</a:t>
            </a:r>
          </a:p>
          <a:p>
            <a:r>
              <a:rPr lang="en-US" dirty="0" smtClean="0"/>
              <a:t>Ageism assumes older adults are “less than,” and can contribute to acceptance of abuse and neglect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reflection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lstStyle/>
          <a:p>
            <a:r>
              <a:rPr lang="en-US" dirty="0" smtClean="0"/>
              <a:t>Have you seen examples of ageism in your field?</a:t>
            </a:r>
          </a:p>
          <a:p>
            <a:r>
              <a:rPr lang="en-US" dirty="0" smtClean="0"/>
              <a:t>Reflect on your expectations of older adults. </a:t>
            </a:r>
            <a:br>
              <a:rPr lang="en-US" dirty="0" smtClean="0"/>
            </a:br>
            <a:r>
              <a:rPr lang="en-US" dirty="0" smtClean="0"/>
              <a:t>Do any of these reflect ageist assumptions?</a:t>
            </a:r>
          </a:p>
          <a:p>
            <a:r>
              <a:rPr lang="en-US" dirty="0" smtClean="0"/>
              <a:t>What are the possible negative outcomes of these examples? </a:t>
            </a:r>
          </a:p>
          <a:p>
            <a:r>
              <a:rPr lang="en-US" dirty="0" smtClean="0"/>
              <a:t>Ageism assumes older adults are “less than,” and can contribute to acceptance of abuse and neglect.</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p:txBody>
          <a:bodyPr/>
          <a:lstStyle/>
          <a:p>
            <a:r>
              <a:rPr lang="en-CA" dirty="0" smtClean="0"/>
              <a:t>Comprehend the various risk factors  and indicators of abuse and neglect rather than evaluating the situation of a specific individual</a:t>
            </a:r>
            <a:endParaRPr lang="en-US" dirty="0"/>
          </a:p>
        </p:txBody>
      </p:sp>
      <p:sp>
        <p:nvSpPr>
          <p:cNvPr id="4" name="Footer Placeholder 3"/>
          <p:cNvSpPr>
            <a:spLocks noGrp="1"/>
          </p:cNvSpPr>
          <p:nvPr>
            <p:ph type="ftr" sz="quarter" idx="11"/>
          </p:nvPr>
        </p:nvSpPr>
        <p:spPr/>
        <p:txBody>
          <a:bodyPr/>
          <a:lstStyle/>
          <a:p>
            <a:endParaRPr lang="en-US" dirty="0"/>
          </a:p>
        </p:txBody>
      </p:sp>
      <p:sp>
        <p:nvSpPr>
          <p:cNvPr id="2" name="Title 1"/>
          <p:cNvSpPr>
            <a:spLocks noGrp="1"/>
          </p:cNvSpPr>
          <p:nvPr>
            <p:ph type="ctrTitle"/>
          </p:nvPr>
        </p:nvSpPr>
        <p:spPr/>
        <p:txBody>
          <a:bodyPr/>
          <a:lstStyle/>
          <a:p>
            <a:r>
              <a:rPr lang="en-US" dirty="0" smtClean="0"/>
              <a:t>2. Recognize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3" name="Title 2"/>
          <p:cNvSpPr>
            <a:spLocks noGrp="1"/>
          </p:cNvSpPr>
          <p:nvPr>
            <p:ph type="title"/>
          </p:nvPr>
        </p:nvSpPr>
        <p:spPr>
          <a:xfrm>
            <a:off x="301752" y="1248349"/>
            <a:ext cx="8534400" cy="758952"/>
          </a:xfrm>
        </p:spPr>
        <p:txBody>
          <a:bodyPr>
            <a:normAutofit fontScale="90000"/>
          </a:bodyPr>
          <a:lstStyle/>
          <a:p>
            <a:r>
              <a:rPr lang="en-US" dirty="0" smtClean="0"/>
              <a:t>2.1 Identify risk factors for all types of abuse, neglect and self-neglect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900" dirty="0" smtClean="0">
                <a:solidFill>
                  <a:schemeClr val="tx2"/>
                </a:solidFill>
              </a:rPr>
              <a:t>Risk factors: Being abused and being abusive</a:t>
            </a:r>
            <a:endParaRPr lang="en-US" sz="2900" dirty="0">
              <a:solidFill>
                <a:schemeClr val="tx2"/>
              </a:solidFill>
            </a:endParaRPr>
          </a:p>
        </p:txBody>
      </p:sp>
      <p:sp>
        <p:nvSpPr>
          <p:cNvPr id="3" name="Footer Placeholder 2"/>
          <p:cNvSpPr>
            <a:spLocks noGrp="1"/>
          </p:cNvSpPr>
          <p:nvPr>
            <p:ph type="ftr" sz="quarter" idx="11"/>
          </p:nvPr>
        </p:nvSpPr>
        <p:spPr/>
        <p:txBody>
          <a:bodyPr/>
          <a:lstStyle/>
          <a:p>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743173344"/>
              </p:ext>
            </p:extLst>
          </p:nvPr>
        </p:nvGraphicFramePr>
        <p:xfrm>
          <a:off x="301625" y="1527175"/>
          <a:ext cx="8504238" cy="4287520"/>
        </p:xfrm>
        <a:graphic>
          <a:graphicData uri="http://schemas.openxmlformats.org/drawingml/2006/table">
            <a:tbl>
              <a:tblPr firstRow="1" bandRow="1">
                <a:tableStyleId>{5C22544A-7EE6-4342-B048-85BDC9FD1C3A}</a:tableStyleId>
              </a:tblPr>
              <a:tblGrid>
                <a:gridCol w="4252119"/>
                <a:gridCol w="4252119"/>
              </a:tblGrid>
              <a:tr h="370840">
                <a:tc>
                  <a:txBody>
                    <a:bodyPr/>
                    <a:lstStyle/>
                    <a:p>
                      <a:r>
                        <a:rPr lang="en-US" sz="1600" dirty="0" smtClean="0"/>
                        <a:t>Risk factors for being abused</a:t>
                      </a:r>
                      <a:endParaRPr lang="en-US" sz="1600" dirty="0"/>
                    </a:p>
                  </a:txBody>
                  <a:tcPr/>
                </a:tc>
                <a:tc>
                  <a:txBody>
                    <a:bodyPr/>
                    <a:lstStyle/>
                    <a:p>
                      <a:r>
                        <a:rPr lang="en-US" sz="1600" dirty="0" smtClean="0"/>
                        <a:t>Risk factors for being</a:t>
                      </a:r>
                      <a:r>
                        <a:rPr lang="en-US" sz="1600" baseline="0" dirty="0" smtClean="0"/>
                        <a:t> abusive</a:t>
                      </a:r>
                      <a:endParaRPr lang="en-US" sz="1600" dirty="0"/>
                    </a:p>
                  </a:txBody>
                  <a:tcPr/>
                </a:tc>
              </a:tr>
              <a:tr h="370840">
                <a:tc>
                  <a:txBody>
                    <a:bodyPr/>
                    <a:lstStyle/>
                    <a:p>
                      <a:r>
                        <a:rPr lang="en-US" sz="1600" dirty="0" smtClean="0"/>
                        <a:t>Living with others</a:t>
                      </a:r>
                      <a:endParaRPr lang="en-US" sz="1600" dirty="0"/>
                    </a:p>
                  </a:txBody>
                  <a:tcPr/>
                </a:tc>
                <a:tc>
                  <a:txBody>
                    <a:bodyPr/>
                    <a:lstStyle/>
                    <a:p>
                      <a:r>
                        <a:rPr lang="en-US" sz="1600" dirty="0" smtClean="0"/>
                        <a:t>Living with others</a:t>
                      </a:r>
                      <a:endParaRPr lang="en-US" sz="1600" dirty="0"/>
                    </a:p>
                  </a:txBody>
                  <a:tcPr/>
                </a:tc>
              </a:tr>
              <a:tr h="370840">
                <a:tc>
                  <a:txBody>
                    <a:bodyPr/>
                    <a:lstStyle/>
                    <a:p>
                      <a:r>
                        <a:rPr lang="en-US" sz="1600" dirty="0" smtClean="0"/>
                        <a:t>Social isolation</a:t>
                      </a:r>
                      <a:endParaRPr lang="en-US" sz="1600" dirty="0"/>
                    </a:p>
                  </a:txBody>
                  <a:tcPr/>
                </a:tc>
                <a:tc>
                  <a:txBody>
                    <a:bodyPr/>
                    <a:lstStyle/>
                    <a:p>
                      <a:r>
                        <a:rPr lang="en-US" sz="1600" dirty="0" smtClean="0"/>
                        <a:t>Social isolation</a:t>
                      </a:r>
                      <a:endParaRPr lang="en-US" sz="1600" dirty="0"/>
                    </a:p>
                  </a:txBody>
                  <a:tcPr/>
                </a:tc>
              </a:tr>
              <a:tr h="370840">
                <a:tc>
                  <a:txBody>
                    <a:bodyPr/>
                    <a:lstStyle/>
                    <a:p>
                      <a:r>
                        <a:rPr lang="en-US" sz="1600" dirty="0" smtClean="0"/>
                        <a:t>Dementia</a:t>
                      </a:r>
                      <a:endParaRPr lang="en-US" sz="1600" dirty="0"/>
                    </a:p>
                  </a:txBody>
                  <a:tcPr/>
                </a:tc>
                <a:tc>
                  <a:txBody>
                    <a:bodyPr/>
                    <a:lstStyle/>
                    <a:p>
                      <a:r>
                        <a:rPr lang="en-US" sz="1600" dirty="0" smtClean="0"/>
                        <a:t>Mental illness (for example, depression)</a:t>
                      </a:r>
                      <a:endParaRPr lang="en-US" sz="1600" dirty="0"/>
                    </a:p>
                  </a:txBody>
                  <a:tcPr/>
                </a:tc>
              </a:tr>
              <a:tr h="370840">
                <a:tc>
                  <a:txBody>
                    <a:bodyPr/>
                    <a:lstStyle/>
                    <a:p>
                      <a:r>
                        <a:rPr lang="en-US" sz="1600" dirty="0" smtClean="0"/>
                        <a:t>Gender – women</a:t>
                      </a:r>
                      <a:endParaRPr lang="en-US" sz="1600" dirty="0"/>
                    </a:p>
                  </a:txBody>
                  <a:tcPr/>
                </a:tc>
                <a:tc>
                  <a:txBody>
                    <a:bodyPr/>
                    <a:lstStyle/>
                    <a:p>
                      <a:r>
                        <a:rPr lang="en-US" sz="1600" dirty="0" smtClean="0"/>
                        <a:t>Alcohol and</a:t>
                      </a:r>
                      <a:r>
                        <a:rPr lang="en-US" sz="1600" baseline="0" dirty="0" smtClean="0"/>
                        <a:t> drug misuse</a:t>
                      </a:r>
                      <a:endParaRPr lang="en-US" sz="1600" dirty="0"/>
                    </a:p>
                  </a:txBody>
                  <a:tcPr/>
                </a:tc>
              </a:tr>
              <a:tr h="370840">
                <a:tc>
                  <a:txBody>
                    <a:bodyPr/>
                    <a:lstStyle/>
                    <a:p>
                      <a:r>
                        <a:rPr lang="en-US" sz="1600" dirty="0" smtClean="0"/>
                        <a:t>Race</a:t>
                      </a:r>
                      <a:endParaRPr lang="en-US" sz="1600" dirty="0"/>
                    </a:p>
                  </a:txBody>
                  <a:tcPr/>
                </a:tc>
                <a:tc>
                  <a:txBody>
                    <a:bodyPr/>
                    <a:lstStyle/>
                    <a:p>
                      <a:r>
                        <a:rPr lang="en-US" sz="1600" dirty="0" smtClean="0"/>
                        <a:t>Hostility or anger problems</a:t>
                      </a:r>
                      <a:endParaRPr lang="en-US" sz="1600" dirty="0"/>
                    </a:p>
                  </a:txBody>
                  <a:tcPr/>
                </a:tc>
              </a:tr>
              <a:tr h="370840">
                <a:tc>
                  <a:txBody>
                    <a:bodyPr/>
                    <a:lstStyle/>
                    <a:p>
                      <a:r>
                        <a:rPr lang="en-US" sz="1600" dirty="0" smtClean="0"/>
                        <a:t>Physical health</a:t>
                      </a:r>
                      <a:endParaRPr lang="en-US" sz="1600" dirty="0"/>
                    </a:p>
                  </a:txBody>
                  <a:tcPr/>
                </a:tc>
                <a:tc>
                  <a:txBody>
                    <a:bodyPr/>
                    <a:lstStyle/>
                    <a:p>
                      <a:r>
                        <a:rPr lang="en-US" sz="1600" dirty="0" smtClean="0"/>
                        <a:t>Spouse or child</a:t>
                      </a:r>
                      <a:r>
                        <a:rPr lang="en-US" sz="1600" baseline="0" dirty="0" smtClean="0"/>
                        <a:t> of person being abused</a:t>
                      </a:r>
                      <a:endParaRPr lang="en-US" sz="1600" dirty="0"/>
                    </a:p>
                  </a:txBody>
                  <a:tcPr/>
                </a:tc>
              </a:tr>
              <a:tr h="370840">
                <a:tc>
                  <a:txBody>
                    <a:bodyPr/>
                    <a:lstStyle/>
                    <a:p>
                      <a:r>
                        <a:rPr lang="en-US" sz="1600" dirty="0" smtClean="0"/>
                        <a:t>Personality</a:t>
                      </a:r>
                      <a:r>
                        <a:rPr lang="en-US" sz="1600" baseline="0" dirty="0" smtClean="0"/>
                        <a:t> characteristics</a:t>
                      </a:r>
                      <a:endParaRPr lang="en-US" sz="1600" dirty="0"/>
                    </a:p>
                  </a:txBody>
                  <a:tcPr/>
                </a:tc>
                <a:tc>
                  <a:txBody>
                    <a:bodyPr/>
                    <a:lstStyle/>
                    <a:p>
                      <a:r>
                        <a:rPr lang="en-US" sz="1600" dirty="0" smtClean="0"/>
                        <a:t>Dependency on older adult</a:t>
                      </a:r>
                      <a:endParaRPr lang="en-US" sz="1600" dirty="0"/>
                    </a:p>
                  </a:txBody>
                  <a:tcPr/>
                </a:tc>
              </a:tr>
              <a:tr h="370840">
                <a:tc>
                  <a:txBody>
                    <a:bodyPr/>
                    <a:lstStyle/>
                    <a:p>
                      <a:r>
                        <a:rPr lang="en-US" sz="1600" dirty="0" smtClean="0"/>
                        <a:t>Dependency/caregiver</a:t>
                      </a:r>
                      <a:r>
                        <a:rPr lang="en-US" sz="1600" baseline="0" dirty="0" smtClean="0"/>
                        <a:t> stress</a:t>
                      </a:r>
                      <a:endParaRPr lang="en-US" sz="1600" dirty="0"/>
                    </a:p>
                  </a:txBody>
                  <a:tcPr/>
                </a:tc>
                <a:tc>
                  <a:txBody>
                    <a:bodyPr/>
                    <a:lstStyle/>
                    <a:p>
                      <a:r>
                        <a:rPr lang="en-US" sz="1600" dirty="0" smtClean="0"/>
                        <a:t>Childhood experience of violence</a:t>
                      </a:r>
                      <a:endParaRPr lang="en-US" sz="1600" dirty="0"/>
                    </a:p>
                  </a:txBody>
                  <a:tcPr/>
                </a:tc>
              </a:tr>
              <a:tr h="370840">
                <a:tc>
                  <a:txBody>
                    <a:bodyPr/>
                    <a:lstStyle/>
                    <a:p>
                      <a:endParaRPr lang="en-US" sz="1600" dirty="0"/>
                    </a:p>
                  </a:txBody>
                  <a:tcPr/>
                </a:tc>
                <a:tc>
                  <a:txBody>
                    <a:bodyPr/>
                    <a:lstStyle/>
                    <a:p>
                      <a:endParaRPr lang="en-US" sz="1600" dirty="0"/>
                    </a:p>
                  </a:txBody>
                  <a:tcPr/>
                </a:tc>
              </a:tr>
              <a:tr h="370840">
                <a:tc>
                  <a:txBody>
                    <a:bodyPr/>
                    <a:lstStyle/>
                    <a:p>
                      <a:endParaRPr lang="en-US" sz="1600" dirty="0"/>
                    </a:p>
                  </a:txBody>
                  <a:tcPr/>
                </a:tc>
                <a:tc>
                  <a:txBody>
                    <a:bodyPr/>
                    <a:lstStyle/>
                    <a:p>
                      <a:r>
                        <a:rPr lang="en-US" sz="1600" i="1" dirty="0" smtClean="0"/>
                        <a:t>Employment and Social Development</a:t>
                      </a:r>
                      <a:r>
                        <a:rPr lang="en-US" sz="1600" i="1" baseline="0" dirty="0" smtClean="0"/>
                        <a:t> Services Canada – Elder Abuse Modules</a:t>
                      </a:r>
                      <a:endParaRPr lang="en-US" sz="1600" i="1"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Vulnerability</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normAutofit fontScale="92500" lnSpcReduction="10000"/>
          </a:bodyPr>
          <a:lstStyle/>
          <a:p>
            <a:r>
              <a:rPr lang="en-US" dirty="0" smtClean="0"/>
              <a:t>Relative, not absolute.</a:t>
            </a:r>
          </a:p>
          <a:p>
            <a:r>
              <a:rPr lang="en-US" dirty="0" smtClean="0"/>
              <a:t>Relational:</a:t>
            </a:r>
          </a:p>
          <a:p>
            <a:pPr lvl="1"/>
            <a:r>
              <a:rPr lang="en-US" dirty="0" smtClean="0"/>
              <a:t>A person is always vulnerable </a:t>
            </a:r>
            <a:r>
              <a:rPr lang="en-US" i="1" dirty="0" smtClean="0"/>
              <a:t>to </a:t>
            </a:r>
            <a:r>
              <a:rPr lang="en-US" dirty="0" smtClean="0"/>
              <a:t>something</a:t>
            </a:r>
          </a:p>
          <a:p>
            <a:r>
              <a:rPr lang="en-US" dirty="0" smtClean="0"/>
              <a:t>Not reducible to a disability issue:</a:t>
            </a:r>
          </a:p>
          <a:p>
            <a:pPr lvl="1"/>
            <a:r>
              <a:rPr lang="en-US" dirty="0" smtClean="0"/>
              <a:t>Vulnerability and disability are not always linked</a:t>
            </a:r>
          </a:p>
          <a:p>
            <a:r>
              <a:rPr lang="en-US" dirty="0" smtClean="0"/>
              <a:t>A social condition:</a:t>
            </a:r>
          </a:p>
          <a:p>
            <a:pPr lvl="1"/>
            <a:r>
              <a:rPr lang="en-US" dirty="0" smtClean="0"/>
              <a:t>Influenced by factors such as isolation, education…</a:t>
            </a:r>
          </a:p>
          <a:p>
            <a:r>
              <a:rPr lang="en-US" dirty="0" smtClean="0"/>
              <a:t>Not an inherent quality:</a:t>
            </a:r>
          </a:p>
          <a:p>
            <a:pPr lvl="1"/>
            <a:r>
              <a:rPr lang="en-US" dirty="0" smtClean="0"/>
              <a:t>Arises from relationship between personal characteristics, situation and potential abuser</a:t>
            </a:r>
          </a:p>
          <a:p>
            <a:r>
              <a:rPr lang="en-US" dirty="0" smtClean="0"/>
              <a:t>Not a static concept: </a:t>
            </a:r>
          </a:p>
          <a:p>
            <a:pPr lvl="1"/>
            <a:r>
              <a:rPr lang="en-US" dirty="0" smtClean="0"/>
              <a:t>People and circumstances both change</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Increased vulnerability: Indicators of abuse</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lstStyle/>
          <a:p>
            <a:r>
              <a:rPr lang="en-US" dirty="0" smtClean="0"/>
              <a:t>Frailty or reduced mobility may have an impact on ability </a:t>
            </a:r>
            <a:br>
              <a:rPr lang="en-US" dirty="0" smtClean="0"/>
            </a:br>
            <a:r>
              <a:rPr lang="en-US" dirty="0" smtClean="0"/>
              <a:t>to recover.</a:t>
            </a:r>
          </a:p>
          <a:p>
            <a:r>
              <a:rPr lang="en-US" dirty="0" smtClean="0"/>
              <a:t>Stroke or other conditions may make it difficult for individuals </a:t>
            </a:r>
            <a:br>
              <a:rPr lang="en-US" dirty="0" smtClean="0"/>
            </a:br>
            <a:r>
              <a:rPr lang="en-US" dirty="0" smtClean="0"/>
              <a:t>to report abuse.</a:t>
            </a:r>
          </a:p>
          <a:p>
            <a:r>
              <a:rPr lang="en-US" dirty="0" smtClean="0"/>
              <a:t>Diminished decision-making ability may open possibilities </a:t>
            </a:r>
            <a:br>
              <a:rPr lang="en-US" dirty="0" smtClean="0"/>
            </a:br>
            <a:r>
              <a:rPr lang="en-US" dirty="0" smtClean="0"/>
              <a:t>of coercion.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 it</a:t>
            </a:r>
            <a:endParaRPr lang="en-US" dirty="0"/>
          </a:p>
        </p:txBody>
      </p:sp>
      <p:sp>
        <p:nvSpPr>
          <p:cNvPr id="5" name="Footer Placeholder 4"/>
          <p:cNvSpPr>
            <a:spLocks noGrp="1"/>
          </p:cNvSpPr>
          <p:nvPr>
            <p:ph type="ftr" sz="quarter" idx="11"/>
          </p:nvPr>
        </p:nvSpPr>
        <p:spPr/>
        <p:txBody>
          <a:bodyPr/>
          <a:lstStyle/>
          <a:p>
            <a:endParaRPr lang="en-US" dirty="0"/>
          </a:p>
        </p:txBody>
      </p:sp>
      <p:sp>
        <p:nvSpPr>
          <p:cNvPr id="3" name="Content Placeholder 2"/>
          <p:cNvSpPr>
            <a:spLocks noGrp="1"/>
          </p:cNvSpPr>
          <p:nvPr>
            <p:ph sz="quarter" idx="1"/>
          </p:nvPr>
        </p:nvSpPr>
        <p:spPr/>
        <p:txBody>
          <a:bodyPr>
            <a:normAutofit/>
          </a:bodyPr>
          <a:lstStyle/>
          <a:p>
            <a:r>
              <a:rPr lang="en-US" dirty="0" smtClean="0"/>
              <a:t>The TREA Strategy states: “Both the abusers and the victims may not recognize the actions as abusive.”</a:t>
            </a:r>
          </a:p>
          <a:p>
            <a:r>
              <a:rPr lang="en-US" dirty="0" smtClean="0"/>
              <a:t>Why might those experiencing abuse not recognize the actions as abusive?</a:t>
            </a:r>
          </a:p>
          <a:p>
            <a:r>
              <a:rPr lang="en-US" dirty="0" smtClean="0"/>
              <a:t>Why might those acting abusively not recognize their actions as abusive?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such as class, ethnic origin, (dis)ability, sexual orientation, sex and gender on the functioning of older adults </a:t>
            </a:r>
            <a:endParaRPr lang="en-US" dirty="0"/>
          </a:p>
        </p:txBody>
      </p:sp>
      <p:sp>
        <p:nvSpPr>
          <p:cNvPr id="4" name="Footer Placeholder 3"/>
          <p:cNvSpPr>
            <a:spLocks noGrp="1"/>
          </p:cNvSpPr>
          <p:nvPr>
            <p:ph type="ftr" sz="quarter" idx="11"/>
          </p:nvPr>
        </p:nvSpPr>
        <p:spPr/>
        <p:txBody>
          <a:bodyPr/>
          <a:lstStyle/>
          <a:p>
            <a:endParaRPr lang="en-US" dirty="0"/>
          </a:p>
        </p:txBody>
      </p:sp>
      <p:sp>
        <p:nvSpPr>
          <p:cNvPr id="2" name="Title 1"/>
          <p:cNvSpPr>
            <a:spLocks noGrp="1"/>
          </p:cNvSpPr>
          <p:nvPr>
            <p:ph type="title"/>
          </p:nvPr>
        </p:nvSpPr>
        <p:spPr>
          <a:xfrm>
            <a:off x="722313" y="533400"/>
            <a:ext cx="7772400" cy="1524000"/>
          </a:xfrm>
        </p:spPr>
        <p:txBody>
          <a:bodyPr>
            <a:noAutofit/>
          </a:bodyPr>
          <a:lstStyle/>
          <a:p>
            <a:r>
              <a:rPr lang="en-US" sz="2800" dirty="0" smtClean="0"/>
              <a:t>2.1.1 Analyze differences in the aging experiences of older adults across diverse backgrounds and the impact of socio-cultural forces</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Impacts on the aging experience</a:t>
            </a:r>
            <a:endParaRPr lang="en-US" dirty="0"/>
          </a:p>
        </p:txBody>
      </p:sp>
      <p:sp>
        <p:nvSpPr>
          <p:cNvPr id="3" name="Footer Placeholder 2"/>
          <p:cNvSpPr>
            <a:spLocks noGrp="1"/>
          </p:cNvSpPr>
          <p:nvPr>
            <p:ph type="ftr" sz="quarter" idx="11"/>
          </p:nvPr>
        </p:nvSpPr>
        <p:spPr/>
        <p:txBody>
          <a:bodyPr/>
          <a:lstStyle/>
          <a:p>
            <a:endParaRPr lang="en-US" dirty="0"/>
          </a:p>
        </p:txBody>
      </p:sp>
      <p:sp>
        <p:nvSpPr>
          <p:cNvPr id="8" name="Content Placeholder 7"/>
          <p:cNvSpPr>
            <a:spLocks noGrp="1"/>
          </p:cNvSpPr>
          <p:nvPr>
            <p:ph sz="quarter" idx="1"/>
          </p:nvPr>
        </p:nvSpPr>
        <p:spPr/>
        <p:txBody>
          <a:bodyPr/>
          <a:lstStyle/>
          <a:p>
            <a:r>
              <a:rPr lang="en-US" dirty="0" smtClean="0"/>
              <a:t>Personal, family, cultural and societal expectations:</a:t>
            </a:r>
          </a:p>
          <a:p>
            <a:pPr lvl="1"/>
            <a:r>
              <a:rPr lang="en-US" dirty="0" smtClean="0"/>
              <a:t>Are older adults viewed as wise keepers of traditions? </a:t>
            </a:r>
          </a:p>
          <a:p>
            <a:pPr lvl="1"/>
            <a:r>
              <a:rPr lang="en-US" dirty="0" smtClean="0"/>
              <a:t>Are they seen as burdens?</a:t>
            </a:r>
          </a:p>
          <a:p>
            <a:r>
              <a:rPr lang="en-US" dirty="0" smtClean="0"/>
              <a:t>Physical and mental health.</a:t>
            </a:r>
          </a:p>
          <a:p>
            <a:r>
              <a:rPr lang="en-US" dirty="0" smtClean="0"/>
              <a:t>Living situation.</a:t>
            </a:r>
          </a:p>
          <a:p>
            <a:r>
              <a:rPr lang="en-US" dirty="0" smtClean="0"/>
              <a:t>Experience and personal history.</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experiences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lstStyle/>
          <a:p>
            <a:r>
              <a:rPr lang="en-US" dirty="0" smtClean="0"/>
              <a:t>Think about the individuals described in the 4 case studies that follow.</a:t>
            </a:r>
          </a:p>
          <a:p>
            <a:r>
              <a:rPr lang="en-US" dirty="0" smtClean="0"/>
              <a:t>What factors are likely to have the most impact on their experience of aging in the next few years?</a:t>
            </a:r>
          </a:p>
          <a:p>
            <a:r>
              <a:rPr lang="en-US" dirty="0" smtClean="0"/>
              <a:t>What unpredictable factors might have an impact?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experiences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normAutofit/>
          </a:bodyPr>
          <a:lstStyle/>
          <a:p>
            <a:r>
              <a:rPr lang="en-US" dirty="0" smtClean="0"/>
              <a:t>Ellen has lived with her life partner Ann in a downtown apartment for ten years. She has experienced a stroke. Her daughter is encouraging her to move to an assisted living situation. Her daughter does not accept Ann and Ellen’s relationship.</a:t>
            </a:r>
          </a:p>
          <a:p>
            <a:r>
              <a:rPr lang="en-US" dirty="0" smtClean="0"/>
              <a:t>George always thought he would live in his small northern First Nations community, surrounded by family and friends, until he died. His wife died last year and his children have all left the community. His son is encouraging him to move to the city where he lives.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experiences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lstStyle/>
          <a:p>
            <a:r>
              <a:rPr lang="en-US" dirty="0" smtClean="0"/>
              <a:t>Jeannie came to Canada from Hong Kong with her husband in the early 1960s. Her husband died last year. She lives with her son and daughter-in-law and their 3 teenage children. </a:t>
            </a:r>
          </a:p>
          <a:p>
            <a:r>
              <a:rPr lang="en-US" dirty="0" smtClean="0"/>
              <a:t>Lillian and Donald both retired from their government jobs at 55. They recently downsized, moving from their suburban home to a condo. They have no children, and a wide circle of friends.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5" name="Title 4"/>
          <p:cNvSpPr>
            <a:spLocks noGrp="1"/>
          </p:cNvSpPr>
          <p:nvPr>
            <p:ph type="title"/>
          </p:nvPr>
        </p:nvSpPr>
        <p:spPr>
          <a:xfrm>
            <a:off x="722313" y="533400"/>
            <a:ext cx="7772400" cy="1524000"/>
          </a:xfrm>
        </p:spPr>
        <p:txBody>
          <a:bodyPr>
            <a:normAutofit/>
          </a:bodyPr>
          <a:lstStyle/>
          <a:p>
            <a:r>
              <a:rPr lang="en-US" dirty="0" smtClean="0"/>
              <a:t>2.2 List indicators of possible abuse, neglect and self-neglect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note about indicators</a:t>
            </a:r>
            <a:endParaRPr lang="en-US" dirty="0"/>
          </a:p>
        </p:txBody>
      </p:sp>
      <p:sp>
        <p:nvSpPr>
          <p:cNvPr id="3" name="Footer Placeholder 2"/>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lstStyle/>
          <a:p>
            <a:r>
              <a:rPr lang="en-US" dirty="0" smtClean="0"/>
              <a:t>Indicators are not evidence.</a:t>
            </a:r>
          </a:p>
          <a:p>
            <a:r>
              <a:rPr lang="en-US" dirty="0" smtClean="0"/>
              <a:t>Many situations can cause changes in older adult’s behaviour.</a:t>
            </a:r>
          </a:p>
          <a:p>
            <a:r>
              <a:rPr lang="en-US" dirty="0" smtClean="0"/>
              <a:t>If you see potential indicators of abuse or neglect, or someone tells you about something that concerns them, pay attention and don’t jump to conclusions.</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5" name="Title 4"/>
          <p:cNvSpPr>
            <a:spLocks noGrp="1"/>
          </p:cNvSpPr>
          <p:nvPr>
            <p:ph type="title"/>
          </p:nvPr>
        </p:nvSpPr>
        <p:spPr>
          <a:xfrm>
            <a:off x="722313" y="533400"/>
            <a:ext cx="7772400" cy="1524000"/>
          </a:xfrm>
        </p:spPr>
        <p:txBody>
          <a:bodyPr>
            <a:normAutofit/>
          </a:bodyPr>
          <a:lstStyle/>
          <a:p>
            <a:r>
              <a:rPr lang="en-US" dirty="0" smtClean="0"/>
              <a:t>2.2.1 List possible indicators of emotional abuse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Possible indicators of emotional abuse</a:t>
            </a:r>
            <a:endParaRPr lang="en-US" dirty="0"/>
          </a:p>
        </p:txBody>
      </p:sp>
      <p:sp>
        <p:nvSpPr>
          <p:cNvPr id="3" name="Footer Placeholder 2"/>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lstStyle/>
          <a:p>
            <a:r>
              <a:rPr lang="en-US" dirty="0" smtClean="0"/>
              <a:t>Changes in behaviour:</a:t>
            </a:r>
          </a:p>
          <a:p>
            <a:pPr lvl="1"/>
            <a:r>
              <a:rPr lang="en-US" dirty="0" smtClean="0"/>
              <a:t>Upset or agitated</a:t>
            </a:r>
          </a:p>
          <a:p>
            <a:pPr lvl="1"/>
            <a:r>
              <a:rPr lang="en-US" dirty="0" smtClean="0"/>
              <a:t>Withdrawn and/or non-responsive</a:t>
            </a:r>
          </a:p>
          <a:p>
            <a:r>
              <a:rPr lang="en-US" dirty="0" smtClean="0"/>
              <a:t>Changes in behaviour when a particular individual enters or leaves the room.</a:t>
            </a:r>
          </a:p>
          <a:p>
            <a:r>
              <a:rPr lang="en-US" dirty="0" smtClean="0"/>
              <a:t>Verbal aggression from a particular individual (tone of voice, insults, lack of eye contact, glaring).</a:t>
            </a: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Video: Under the Bed</a:t>
            </a:r>
            <a:endParaRPr lang="en-US" dirty="0"/>
          </a:p>
        </p:txBody>
      </p:sp>
      <p:sp>
        <p:nvSpPr>
          <p:cNvPr id="4" name="Footer Placeholder 3"/>
          <p:cNvSpPr>
            <a:spLocks noGrp="1"/>
          </p:cNvSpPr>
          <p:nvPr>
            <p:ph type="ftr" sz="quarter" idx="11"/>
          </p:nvPr>
        </p:nvSpPr>
        <p:spPr/>
        <p:txBody>
          <a:bodyPr/>
          <a:lstStyle/>
          <a:p>
            <a:endParaRPr lang="en-US" dirty="0"/>
          </a:p>
        </p:txBody>
      </p:sp>
      <p:sp>
        <p:nvSpPr>
          <p:cNvPr id="7" name="Content Placeholder 6"/>
          <p:cNvSpPr>
            <a:spLocks noGrp="1"/>
          </p:cNvSpPr>
          <p:nvPr>
            <p:ph sz="quarter" idx="1"/>
          </p:nvPr>
        </p:nvSpPr>
        <p:spPr/>
        <p:txBody>
          <a:bodyPr/>
          <a:lstStyle/>
          <a:p>
            <a:r>
              <a:rPr lang="en-US" dirty="0" smtClean="0"/>
              <a:t>Watch the video. </a:t>
            </a:r>
          </a:p>
          <a:p>
            <a:r>
              <a:rPr lang="en-US" dirty="0" smtClean="0"/>
              <a:t>Which possible indicators of emotional abuse do you notice?</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 need a seismic shift in our attitudes …”</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Content Placeholder 2"/>
          <p:cNvSpPr>
            <a:spLocks noGrp="1"/>
          </p:cNvSpPr>
          <p:nvPr>
            <p:ph sz="quarter" idx="1"/>
          </p:nvPr>
        </p:nvSpPr>
        <p:spPr/>
        <p:txBody>
          <a:bodyPr>
            <a:normAutofit/>
          </a:bodyPr>
          <a:lstStyle/>
          <a:p>
            <a:r>
              <a:rPr lang="en-US" dirty="0" smtClean="0"/>
              <a:t>Chief Robert Joseph is speaking about elder abuse in First Nations communities on reserve.</a:t>
            </a:r>
          </a:p>
          <a:p>
            <a:r>
              <a:rPr lang="en-US" dirty="0" smtClean="0"/>
              <a:t>Abuse and neglect of older adults happens in all communities.</a:t>
            </a:r>
          </a:p>
          <a:p>
            <a:r>
              <a:rPr lang="en-US" dirty="0" smtClean="0"/>
              <a:t>Do we all need a “seismic shift in our attitudes?”</a:t>
            </a:r>
          </a:p>
          <a:p>
            <a:r>
              <a:rPr lang="en-US" dirty="0" smtClean="0"/>
              <a:t>What do you think would be involved in such a shift?</a:t>
            </a:r>
          </a:p>
          <a:p>
            <a:r>
              <a:rPr lang="en-US" dirty="0" smtClean="0"/>
              <a:t>What might be a catalyst for encouraging us to take abuse of older adults seriously?</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5" name="Title 4"/>
          <p:cNvSpPr>
            <a:spLocks noGrp="1"/>
          </p:cNvSpPr>
          <p:nvPr>
            <p:ph type="title"/>
          </p:nvPr>
        </p:nvSpPr>
        <p:spPr>
          <a:xfrm>
            <a:off x="722313" y="533400"/>
            <a:ext cx="7772400" cy="1524000"/>
          </a:xfrm>
        </p:spPr>
        <p:txBody>
          <a:bodyPr>
            <a:normAutofit/>
          </a:bodyPr>
          <a:lstStyle/>
          <a:p>
            <a:r>
              <a:rPr lang="en-US" dirty="0" smtClean="0"/>
              <a:t>2.2.2 List possible indicators of financial abuse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Possible indicators of financial abuse</a:t>
            </a:r>
            <a:endParaRPr lang="en-US" dirty="0"/>
          </a:p>
        </p:txBody>
      </p:sp>
      <p:sp>
        <p:nvSpPr>
          <p:cNvPr id="3" name="Footer Placeholder 2"/>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normAutofit/>
          </a:bodyPr>
          <a:lstStyle/>
          <a:p>
            <a:r>
              <a:rPr lang="en-US" dirty="0" smtClean="0"/>
              <a:t>Sudden changes of banking practices:</a:t>
            </a:r>
          </a:p>
          <a:p>
            <a:pPr lvl="1"/>
            <a:r>
              <a:rPr lang="en-US" dirty="0" smtClean="0"/>
              <a:t>Withdrawal of large amounts of money</a:t>
            </a:r>
          </a:p>
          <a:p>
            <a:r>
              <a:rPr lang="en-US" dirty="0" smtClean="0"/>
              <a:t>Changes in financial situation:</a:t>
            </a:r>
          </a:p>
          <a:p>
            <a:pPr lvl="1"/>
            <a:r>
              <a:rPr lang="en-US" dirty="0" smtClean="0"/>
              <a:t>Failure to pay bills</a:t>
            </a:r>
          </a:p>
          <a:p>
            <a:pPr lvl="1"/>
            <a:r>
              <a:rPr lang="en-US" dirty="0" smtClean="0"/>
              <a:t>Cancellation of usual services (internet, phone, cable television)	</a:t>
            </a:r>
          </a:p>
          <a:p>
            <a:r>
              <a:rPr lang="en-US" dirty="0" smtClean="0"/>
              <a:t>Appears confused about financial situation.</a:t>
            </a:r>
          </a:p>
          <a:p>
            <a:r>
              <a:rPr lang="en-US" dirty="0" smtClean="0"/>
              <a:t>A relative/stranger/caregiver is always present for in-person banking:</a:t>
            </a:r>
          </a:p>
          <a:p>
            <a:pPr lvl="1"/>
            <a:r>
              <a:rPr lang="en-US" dirty="0" smtClean="0"/>
              <a:t>Other individual is encouraging changes in accounts or practices</a:t>
            </a:r>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Video: The Professor</a:t>
            </a:r>
            <a:endParaRPr lang="en-US" dirty="0"/>
          </a:p>
        </p:txBody>
      </p:sp>
      <p:sp>
        <p:nvSpPr>
          <p:cNvPr id="4" name="Footer Placeholder 3"/>
          <p:cNvSpPr>
            <a:spLocks noGrp="1"/>
          </p:cNvSpPr>
          <p:nvPr>
            <p:ph type="ftr" sz="quarter" idx="11"/>
          </p:nvPr>
        </p:nvSpPr>
        <p:spPr/>
        <p:txBody>
          <a:bodyPr/>
          <a:lstStyle/>
          <a:p>
            <a:endParaRPr lang="en-US" dirty="0"/>
          </a:p>
        </p:txBody>
      </p:sp>
      <p:sp>
        <p:nvSpPr>
          <p:cNvPr id="7" name="Content Placeholder 6"/>
          <p:cNvSpPr>
            <a:spLocks noGrp="1"/>
          </p:cNvSpPr>
          <p:nvPr>
            <p:ph sz="quarter" idx="1"/>
          </p:nvPr>
        </p:nvSpPr>
        <p:spPr/>
        <p:txBody>
          <a:bodyPr/>
          <a:lstStyle/>
          <a:p>
            <a:r>
              <a:rPr lang="en-US" dirty="0" smtClean="0"/>
              <a:t>Watch the video.</a:t>
            </a:r>
          </a:p>
          <a:p>
            <a:r>
              <a:rPr lang="en-US" dirty="0" smtClean="0"/>
              <a:t>What possible indicators of financial abuse do you notice?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5" name="Title 4"/>
          <p:cNvSpPr>
            <a:spLocks noGrp="1"/>
          </p:cNvSpPr>
          <p:nvPr>
            <p:ph type="title"/>
          </p:nvPr>
        </p:nvSpPr>
        <p:spPr>
          <a:xfrm>
            <a:off x="722313" y="533400"/>
            <a:ext cx="7772400" cy="1524000"/>
          </a:xfrm>
        </p:spPr>
        <p:txBody>
          <a:bodyPr>
            <a:normAutofit/>
          </a:bodyPr>
          <a:lstStyle/>
          <a:p>
            <a:r>
              <a:rPr lang="en-US" dirty="0" smtClean="0"/>
              <a:t>2.2.3 List possible indicators of physical abuse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Possible indicators of physical abuse</a:t>
            </a:r>
            <a:endParaRPr lang="en-US" dirty="0"/>
          </a:p>
        </p:txBody>
      </p:sp>
      <p:sp>
        <p:nvSpPr>
          <p:cNvPr id="3" name="Footer Placeholder 2"/>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lstStyle/>
          <a:p>
            <a:r>
              <a:rPr lang="en-US" dirty="0" smtClean="0"/>
              <a:t>Untreated, frequent or unexplained injuries.</a:t>
            </a:r>
          </a:p>
          <a:p>
            <a:r>
              <a:rPr lang="en-US" dirty="0" smtClean="0"/>
              <a:t>Vague or illogical explanations of injuries.</a:t>
            </a:r>
          </a:p>
          <a:p>
            <a:r>
              <a:rPr lang="en-US" dirty="0" smtClean="0"/>
              <a:t>Fractures of limbs or skull.</a:t>
            </a:r>
          </a:p>
          <a:p>
            <a:r>
              <a:rPr lang="en-US" dirty="0" smtClean="0"/>
              <a:t>Bruises, sores, abrasions or cuts.</a:t>
            </a:r>
          </a:p>
          <a:p>
            <a:r>
              <a:rPr lang="en-US" dirty="0" smtClean="0"/>
              <a:t>Internal injuries or bleeding.</a:t>
            </a:r>
          </a:p>
          <a:p>
            <a:r>
              <a:rPr lang="en-US" dirty="0" smtClean="0"/>
              <a:t>Black eyes, welts and marks from restraints.</a:t>
            </a:r>
          </a:p>
          <a:p>
            <a:r>
              <a:rPr lang="en-US" dirty="0" smtClean="0"/>
              <a:t>Skin indications: lacerations, burns, dehydration or bites.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Cane</a:t>
            </a:r>
            <a:endParaRPr lang="en-US" dirty="0"/>
          </a:p>
        </p:txBody>
      </p:sp>
      <p:sp>
        <p:nvSpPr>
          <p:cNvPr id="4" name="Footer Placeholder 3"/>
          <p:cNvSpPr>
            <a:spLocks noGrp="1"/>
          </p:cNvSpPr>
          <p:nvPr>
            <p:ph type="ftr" sz="quarter" idx="11"/>
          </p:nvPr>
        </p:nvSpPr>
        <p:spPr/>
        <p:txBody>
          <a:bodyPr/>
          <a:lstStyle/>
          <a:p>
            <a:endParaRPr lang="en-US" dirty="0"/>
          </a:p>
        </p:txBody>
      </p:sp>
      <p:sp>
        <p:nvSpPr>
          <p:cNvPr id="7" name="Content Placeholder 6"/>
          <p:cNvSpPr>
            <a:spLocks noGrp="1"/>
          </p:cNvSpPr>
          <p:nvPr>
            <p:ph sz="quarter" idx="1"/>
          </p:nvPr>
        </p:nvSpPr>
        <p:spPr/>
        <p:txBody>
          <a:bodyPr/>
          <a:lstStyle/>
          <a:p>
            <a:r>
              <a:rPr lang="en-US" dirty="0" smtClean="0"/>
              <a:t>Watch the video</a:t>
            </a:r>
          </a:p>
          <a:p>
            <a:r>
              <a:rPr lang="en-US" dirty="0" smtClean="0"/>
              <a:t>What possible indicators of physical abuse do you notice?</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2" name="Title 1"/>
          <p:cNvSpPr>
            <a:spLocks noGrp="1"/>
          </p:cNvSpPr>
          <p:nvPr>
            <p:ph type="title"/>
          </p:nvPr>
        </p:nvSpPr>
        <p:spPr>
          <a:xfrm>
            <a:off x="722313" y="533400"/>
            <a:ext cx="7772400" cy="1524000"/>
          </a:xfrm>
        </p:spPr>
        <p:txBody>
          <a:bodyPr>
            <a:normAutofit/>
          </a:bodyPr>
          <a:lstStyle/>
          <a:p>
            <a:r>
              <a:rPr lang="en-US" dirty="0" smtClean="0"/>
              <a:t>2.2.4 List possible indicators of sexual abuse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Possible indicators of sexual abuse</a:t>
            </a:r>
            <a:endParaRPr lang="en-US" dirty="0"/>
          </a:p>
        </p:txBody>
      </p:sp>
      <p:sp>
        <p:nvSpPr>
          <p:cNvPr id="3" name="Footer Placeholder 2"/>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normAutofit/>
          </a:bodyPr>
          <a:lstStyle/>
          <a:p>
            <a:r>
              <a:rPr lang="en-US" dirty="0" smtClean="0"/>
              <a:t>Unexplained venereal disease, genital infections.</a:t>
            </a:r>
          </a:p>
          <a:p>
            <a:r>
              <a:rPr lang="en-US" dirty="0" smtClean="0"/>
              <a:t>Torn, stained or bloody underclothes.</a:t>
            </a:r>
          </a:p>
          <a:p>
            <a:r>
              <a:rPr lang="en-US" dirty="0" smtClean="0"/>
              <a:t>Difficulty walking or sitting.</a:t>
            </a:r>
          </a:p>
          <a:p>
            <a:r>
              <a:rPr lang="en-US" dirty="0" smtClean="0"/>
              <a:t>Bruising or swelling around anal or genital area.</a:t>
            </a:r>
          </a:p>
          <a:p>
            <a:r>
              <a:rPr lang="en-US" dirty="0" smtClean="0"/>
              <a:t>Withdrawal, fear, depression, anger, insomnia.</a:t>
            </a:r>
          </a:p>
          <a:p>
            <a:r>
              <a:rPr lang="en-US" dirty="0" smtClean="0"/>
              <a:t>Changed level of interest in sex.</a:t>
            </a:r>
          </a:p>
          <a:p>
            <a:r>
              <a:rPr lang="en-US" dirty="0" smtClean="0"/>
              <a:t>Aggressive </a:t>
            </a:r>
            <a:r>
              <a:rPr lang="en-US" dirty="0" err="1" smtClean="0"/>
              <a:t>behaviour</a:t>
            </a:r>
            <a:r>
              <a:rPr lang="en-US" dirty="0" smtClean="0"/>
              <a:t>.</a:t>
            </a:r>
          </a:p>
          <a:p>
            <a:r>
              <a:rPr lang="en-US" dirty="0" smtClean="0"/>
              <a:t>Strong reaction to discussion of sexual abuse.</a:t>
            </a: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2" name="Title 1"/>
          <p:cNvSpPr>
            <a:spLocks noGrp="1"/>
          </p:cNvSpPr>
          <p:nvPr>
            <p:ph type="title"/>
          </p:nvPr>
        </p:nvSpPr>
        <p:spPr>
          <a:xfrm>
            <a:off x="722313" y="533400"/>
            <a:ext cx="7772400" cy="1524000"/>
          </a:xfrm>
        </p:spPr>
        <p:txBody>
          <a:bodyPr>
            <a:normAutofit/>
          </a:bodyPr>
          <a:lstStyle/>
          <a:p>
            <a:r>
              <a:rPr lang="en-US" dirty="0" smtClean="0"/>
              <a:t>2.2.5, 2.2.6 List possible indicators of neglect or self-neglect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spc="-150" dirty="0" smtClean="0"/>
              <a:t>Possible indicators of neglect (by self or other)</a:t>
            </a:r>
            <a:endParaRPr lang="en-US" sz="3200" spc="-150" dirty="0"/>
          </a:p>
        </p:txBody>
      </p:sp>
      <p:sp>
        <p:nvSpPr>
          <p:cNvPr id="3" name="Footer Placeholder 2"/>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normAutofit/>
          </a:bodyPr>
          <a:lstStyle/>
          <a:p>
            <a:r>
              <a:rPr lang="en-US" dirty="0" smtClean="0"/>
              <a:t>Unkempt appearance.</a:t>
            </a:r>
          </a:p>
          <a:p>
            <a:r>
              <a:rPr lang="en-US" dirty="0" smtClean="0"/>
              <a:t>Lack of appropriate clothing.</a:t>
            </a:r>
          </a:p>
          <a:p>
            <a:r>
              <a:rPr lang="en-US" dirty="0" smtClean="0"/>
              <a:t>Lack of necessary assistance devices (hearing aids, glasses, canes, walker, etc.).</a:t>
            </a:r>
          </a:p>
          <a:p>
            <a:r>
              <a:rPr lang="en-US" dirty="0" smtClean="0"/>
              <a:t>Hazardous or unsafe living conditions.</a:t>
            </a:r>
          </a:p>
          <a:p>
            <a:r>
              <a:rPr lang="en-US" dirty="0" smtClean="0"/>
              <a:t>Poor nutritional status.</a:t>
            </a:r>
          </a:p>
          <a:p>
            <a:r>
              <a:rPr lang="en-US" dirty="0" smtClean="0"/>
              <a:t>Prescriptions not filled regularly.</a:t>
            </a:r>
          </a:p>
          <a:p>
            <a:r>
              <a:rPr lang="en-US" dirty="0" smtClean="0"/>
              <a:t>Pattern of missed/cancelled appointments (medical and other).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t>Understand that elder abuse, neglect and self-neglect exist in cultural contexts; appreciate one’s own and others’ perspectives </a:t>
            </a:r>
            <a:endParaRPr lang="en-US" dirty="0"/>
          </a:p>
        </p:txBody>
      </p:sp>
      <p:sp>
        <p:nvSpPr>
          <p:cNvPr id="4" name="Footer Placeholder 3"/>
          <p:cNvSpPr>
            <a:spLocks noGrp="1"/>
          </p:cNvSpPr>
          <p:nvPr>
            <p:ph type="ftr" sz="quarter" idx="11"/>
          </p:nvPr>
        </p:nvSpPr>
        <p:spPr/>
        <p:txBody>
          <a:bodyPr/>
          <a:lstStyle/>
          <a:p>
            <a:endParaRPr lang="en-US" dirty="0"/>
          </a:p>
        </p:txBody>
      </p:sp>
      <p:sp>
        <p:nvSpPr>
          <p:cNvPr id="2" name="Title 1"/>
          <p:cNvSpPr>
            <a:spLocks noGrp="1"/>
          </p:cNvSpPr>
          <p:nvPr>
            <p:ph type="ctrTitle"/>
          </p:nvPr>
        </p:nvSpPr>
        <p:spPr/>
        <p:txBody>
          <a:bodyPr/>
          <a:lstStyle/>
          <a:p>
            <a:r>
              <a:rPr lang="en-US" dirty="0" smtClean="0"/>
              <a:t>1. Prepare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Active and passive neglect</a:t>
            </a:r>
            <a:endParaRPr lang="en-US" dirty="0"/>
          </a:p>
        </p:txBody>
      </p:sp>
      <p:sp>
        <p:nvSpPr>
          <p:cNvPr id="4" name="Footer Placeholder 3"/>
          <p:cNvSpPr>
            <a:spLocks noGrp="1"/>
          </p:cNvSpPr>
          <p:nvPr>
            <p:ph type="ftr" sz="quarter" idx="11"/>
          </p:nvPr>
        </p:nvSpPr>
        <p:spPr/>
        <p:txBody>
          <a:bodyPr/>
          <a:lstStyle/>
          <a:p>
            <a:endParaRPr lang="en-US" dirty="0"/>
          </a:p>
        </p:txBody>
      </p:sp>
      <p:sp>
        <p:nvSpPr>
          <p:cNvPr id="7" name="Content Placeholder 6"/>
          <p:cNvSpPr>
            <a:spLocks noGrp="1"/>
          </p:cNvSpPr>
          <p:nvPr>
            <p:ph sz="quarter" idx="1"/>
          </p:nvPr>
        </p:nvSpPr>
        <p:spPr/>
        <p:txBody>
          <a:bodyPr/>
          <a:lstStyle/>
          <a:p>
            <a:r>
              <a:rPr lang="en-US" dirty="0" smtClean="0"/>
              <a:t>Passive neglect:</a:t>
            </a:r>
          </a:p>
          <a:p>
            <a:pPr lvl="1"/>
            <a:r>
              <a:rPr lang="en-US" dirty="0" smtClean="0"/>
              <a:t>Caregiver may lack knowledge, skills and resources to provide adequate care</a:t>
            </a:r>
          </a:p>
          <a:p>
            <a:pPr lvl="1"/>
            <a:r>
              <a:rPr lang="en-US" dirty="0" smtClean="0"/>
              <a:t>Caregiver may be basing actions on misguided information (for example, using restraints to keep an older adult safe)</a:t>
            </a:r>
          </a:p>
          <a:p>
            <a:r>
              <a:rPr lang="en-US" dirty="0" smtClean="0"/>
              <a:t>Active neglect:</a:t>
            </a:r>
          </a:p>
          <a:p>
            <a:pPr lvl="1"/>
            <a:r>
              <a:rPr lang="en-US" dirty="0" smtClean="0"/>
              <a:t>Caregiver is aware that his/her actions are not in older adult’s best interest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The Babysitter</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lstStyle/>
          <a:p>
            <a:r>
              <a:rPr lang="en-US" dirty="0" smtClean="0"/>
              <a:t>Watch the video.</a:t>
            </a:r>
          </a:p>
          <a:p>
            <a:r>
              <a:rPr lang="en-US" dirty="0" smtClean="0"/>
              <a:t>Do you notice indicators of </a:t>
            </a:r>
            <a:r>
              <a:rPr lang="en-US" dirty="0"/>
              <a:t>possible abuse </a:t>
            </a:r>
            <a:r>
              <a:rPr lang="en-US" dirty="0" smtClean="0"/>
              <a:t>or potential abuse?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your workplace</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lstStyle/>
          <a:p>
            <a:r>
              <a:rPr lang="en-US" dirty="0" smtClean="0"/>
              <a:t>Which types of abuse </a:t>
            </a:r>
            <a:r>
              <a:rPr lang="en-US" i="1" dirty="0" smtClean="0"/>
              <a:t>might</a:t>
            </a:r>
            <a:r>
              <a:rPr lang="en-US" dirty="0" smtClean="0"/>
              <a:t> you notice?</a:t>
            </a:r>
          </a:p>
          <a:p>
            <a:r>
              <a:rPr lang="en-US" dirty="0" smtClean="0"/>
              <a:t>What indicators might you see?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2" name="Title 1"/>
          <p:cNvSpPr>
            <a:spLocks noGrp="1"/>
          </p:cNvSpPr>
          <p:nvPr>
            <p:ph type="title"/>
          </p:nvPr>
        </p:nvSpPr>
        <p:spPr>
          <a:xfrm>
            <a:off x="722313" y="533400"/>
            <a:ext cx="7772400" cy="1524000"/>
          </a:xfrm>
        </p:spPr>
        <p:txBody>
          <a:bodyPr>
            <a:normAutofit fontScale="90000"/>
          </a:bodyPr>
          <a:lstStyle/>
          <a:p>
            <a:r>
              <a:rPr lang="en-US" dirty="0" smtClean="0"/>
              <a:t>2.3 Demonstrate knowledge of prevalence and incidence of abuse, neglect and self-neglect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common is abuse?</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normAutofit/>
          </a:bodyPr>
          <a:lstStyle/>
          <a:p>
            <a:r>
              <a:rPr lang="en-US" dirty="0" smtClean="0"/>
              <a:t>From 4% to 10% of older adults will experience some form of abuse.</a:t>
            </a:r>
          </a:p>
          <a:p>
            <a:r>
              <a:rPr lang="en-US" dirty="0" smtClean="0"/>
              <a:t>15% of British Columbia’s population is 65 years old or older.</a:t>
            </a:r>
          </a:p>
          <a:p>
            <a:r>
              <a:rPr lang="en-US" dirty="0" smtClean="0"/>
              <a:t>2007: Statistics Canada reported 20% increase in police-reported violence against those 65+ between 1998 and 2005.</a:t>
            </a:r>
          </a:p>
          <a:p>
            <a:r>
              <a:rPr lang="en-US" dirty="0" smtClean="0"/>
              <a:t>2005: 47/100,000 women over 65 were violently assaulted by a family member.</a:t>
            </a:r>
          </a:p>
          <a:p>
            <a:r>
              <a:rPr lang="en-US" dirty="0" smtClean="0"/>
              <a:t>2005: 36/100,000 men over 65 were violently assaulted by a family member.</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smtClean="0"/>
              <a:t>Understand that prevention occurs at the societal and individual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4" name="Title 3"/>
          <p:cNvSpPr>
            <a:spLocks noGrp="1"/>
          </p:cNvSpPr>
          <p:nvPr>
            <p:ph type="ctrTitle"/>
          </p:nvPr>
        </p:nvSpPr>
        <p:spPr/>
        <p:txBody>
          <a:bodyPr/>
          <a:lstStyle/>
          <a:p>
            <a:r>
              <a:rPr lang="en-US" dirty="0" smtClean="0"/>
              <a:t>3. Prevent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Including the potential risks of social isolation</a:t>
            </a:r>
            <a:endParaRPr lang="en-US" dirty="0"/>
          </a:p>
        </p:txBody>
      </p:sp>
      <p:sp>
        <p:nvSpPr>
          <p:cNvPr id="4" name="Footer Placeholder 3"/>
          <p:cNvSpPr>
            <a:spLocks noGrp="1"/>
          </p:cNvSpPr>
          <p:nvPr>
            <p:ph type="ftr" sz="quarter" idx="11"/>
          </p:nvPr>
        </p:nvSpPr>
        <p:spPr/>
        <p:txBody>
          <a:bodyPr/>
          <a:lstStyle/>
          <a:p>
            <a:endParaRPr lang="en-US" dirty="0"/>
          </a:p>
        </p:txBody>
      </p:sp>
      <p:sp>
        <p:nvSpPr>
          <p:cNvPr id="2" name="Title 1"/>
          <p:cNvSpPr>
            <a:spLocks noGrp="1"/>
          </p:cNvSpPr>
          <p:nvPr>
            <p:ph type="title"/>
          </p:nvPr>
        </p:nvSpPr>
        <p:spPr>
          <a:xfrm>
            <a:off x="722313" y="533400"/>
            <a:ext cx="7772400" cy="1524000"/>
          </a:xfrm>
        </p:spPr>
        <p:txBody>
          <a:bodyPr>
            <a:normAutofit/>
          </a:bodyPr>
          <a:lstStyle/>
          <a:p>
            <a:r>
              <a:rPr lang="en-US" dirty="0" smtClean="0"/>
              <a:t>3.1 Be aware of the contexts in which abuse, neglect or self-neglect may occur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s</a:t>
            </a:r>
            <a:r>
              <a:rPr lang="en-US" dirty="0" smtClean="0"/>
              <a:t>ocial context of abuse and neglect</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Content Placeholder 2"/>
          <p:cNvSpPr>
            <a:spLocks noGrp="1"/>
          </p:cNvSpPr>
          <p:nvPr>
            <p:ph sz="quarter" idx="1"/>
          </p:nvPr>
        </p:nvSpPr>
        <p:spPr/>
        <p:txBody>
          <a:bodyPr/>
          <a:lstStyle/>
          <a:p>
            <a:r>
              <a:rPr lang="en-US" dirty="0" smtClean="0"/>
              <a:t>Abuse can happen anywhere, in any culture:</a:t>
            </a:r>
          </a:p>
          <a:p>
            <a:pPr lvl="1"/>
            <a:r>
              <a:rPr lang="en-US" dirty="0" smtClean="0"/>
              <a:t>In the home – the individual acting abusively may be a resident or visitor</a:t>
            </a:r>
          </a:p>
          <a:p>
            <a:pPr lvl="1"/>
            <a:r>
              <a:rPr lang="en-US" dirty="0" smtClean="0"/>
              <a:t>In the home – the individual acting abusively may be a care provider</a:t>
            </a:r>
          </a:p>
          <a:p>
            <a:pPr lvl="1"/>
            <a:r>
              <a:rPr lang="en-US" dirty="0" smtClean="0"/>
              <a:t>In care institutions – the individual acting abusively may be a care provider, a visitor…</a:t>
            </a:r>
          </a:p>
          <a:p>
            <a:r>
              <a:rPr lang="en-US" dirty="0" smtClean="0"/>
              <a:t>Abuse can happen as a continuation of the pattern of the relationship, or as something new.</a:t>
            </a:r>
          </a:p>
          <a:p>
            <a:r>
              <a:rPr lang="en-US" dirty="0" smtClean="0"/>
              <a:t>There are many risk factors.</a:t>
            </a:r>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900" dirty="0" smtClean="0">
                <a:solidFill>
                  <a:schemeClr val="tx2"/>
                </a:solidFill>
              </a:rPr>
              <a:t>Risk factors: Being </a:t>
            </a:r>
            <a:r>
              <a:rPr lang="en-GB" sz="2900" dirty="0">
                <a:solidFill>
                  <a:schemeClr val="tx2"/>
                </a:solidFill>
              </a:rPr>
              <a:t>a</a:t>
            </a:r>
            <a:r>
              <a:rPr lang="en-GB" sz="2900" dirty="0" smtClean="0">
                <a:solidFill>
                  <a:schemeClr val="tx2"/>
                </a:solidFill>
              </a:rPr>
              <a:t>bused and being abusive</a:t>
            </a:r>
            <a:endParaRPr lang="en-US" sz="2900" dirty="0">
              <a:solidFill>
                <a:schemeClr val="tx2"/>
              </a:solidFill>
            </a:endParaRPr>
          </a:p>
        </p:txBody>
      </p:sp>
      <p:sp>
        <p:nvSpPr>
          <p:cNvPr id="3" name="Footer Placeholder 2"/>
          <p:cNvSpPr>
            <a:spLocks noGrp="1"/>
          </p:cNvSpPr>
          <p:nvPr>
            <p:ph type="ftr" sz="quarter" idx="11"/>
          </p:nvPr>
        </p:nvSpPr>
        <p:spPr/>
        <p:txBody>
          <a:bodyPr/>
          <a:lstStyle/>
          <a:p>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596101053"/>
              </p:ext>
            </p:extLst>
          </p:nvPr>
        </p:nvGraphicFramePr>
        <p:xfrm>
          <a:off x="301625" y="1527175"/>
          <a:ext cx="8504238" cy="4287520"/>
        </p:xfrm>
        <a:graphic>
          <a:graphicData uri="http://schemas.openxmlformats.org/drawingml/2006/table">
            <a:tbl>
              <a:tblPr firstRow="1" bandRow="1">
                <a:tableStyleId>{5C22544A-7EE6-4342-B048-85BDC9FD1C3A}</a:tableStyleId>
              </a:tblPr>
              <a:tblGrid>
                <a:gridCol w="4252119"/>
                <a:gridCol w="4252119"/>
              </a:tblGrid>
              <a:tr h="370840">
                <a:tc>
                  <a:txBody>
                    <a:bodyPr/>
                    <a:lstStyle/>
                    <a:p>
                      <a:r>
                        <a:rPr lang="en-US" sz="1600" dirty="0" smtClean="0"/>
                        <a:t>Risk factors for being abused</a:t>
                      </a:r>
                      <a:endParaRPr lang="en-US" sz="1600" dirty="0"/>
                    </a:p>
                  </a:txBody>
                  <a:tcPr/>
                </a:tc>
                <a:tc>
                  <a:txBody>
                    <a:bodyPr/>
                    <a:lstStyle/>
                    <a:p>
                      <a:r>
                        <a:rPr lang="en-US" sz="1600" dirty="0" smtClean="0"/>
                        <a:t>Risk factors for being</a:t>
                      </a:r>
                      <a:r>
                        <a:rPr lang="en-US" sz="1600" baseline="0" dirty="0" smtClean="0"/>
                        <a:t> abusive</a:t>
                      </a:r>
                      <a:endParaRPr lang="en-US" sz="1600" dirty="0"/>
                    </a:p>
                  </a:txBody>
                  <a:tcPr/>
                </a:tc>
              </a:tr>
              <a:tr h="370840">
                <a:tc>
                  <a:txBody>
                    <a:bodyPr/>
                    <a:lstStyle/>
                    <a:p>
                      <a:r>
                        <a:rPr lang="en-US" sz="1600" dirty="0" smtClean="0"/>
                        <a:t>Living with others</a:t>
                      </a:r>
                      <a:endParaRPr lang="en-US" sz="1600" dirty="0"/>
                    </a:p>
                  </a:txBody>
                  <a:tcPr/>
                </a:tc>
                <a:tc>
                  <a:txBody>
                    <a:bodyPr/>
                    <a:lstStyle/>
                    <a:p>
                      <a:r>
                        <a:rPr lang="en-US" sz="1600" dirty="0" smtClean="0"/>
                        <a:t>Living with others</a:t>
                      </a:r>
                      <a:endParaRPr lang="en-US" sz="1600" dirty="0"/>
                    </a:p>
                  </a:txBody>
                  <a:tcPr/>
                </a:tc>
              </a:tr>
              <a:tr h="370840">
                <a:tc>
                  <a:txBody>
                    <a:bodyPr/>
                    <a:lstStyle/>
                    <a:p>
                      <a:r>
                        <a:rPr lang="en-US" sz="1600" dirty="0" smtClean="0"/>
                        <a:t>Social isolation</a:t>
                      </a:r>
                      <a:endParaRPr lang="en-US" sz="1600" dirty="0"/>
                    </a:p>
                  </a:txBody>
                  <a:tcPr/>
                </a:tc>
                <a:tc>
                  <a:txBody>
                    <a:bodyPr/>
                    <a:lstStyle/>
                    <a:p>
                      <a:r>
                        <a:rPr lang="en-US" sz="1600" dirty="0" smtClean="0"/>
                        <a:t>Social isolation</a:t>
                      </a:r>
                      <a:endParaRPr lang="en-US" sz="1600" dirty="0"/>
                    </a:p>
                  </a:txBody>
                  <a:tcPr/>
                </a:tc>
              </a:tr>
              <a:tr h="370840">
                <a:tc>
                  <a:txBody>
                    <a:bodyPr/>
                    <a:lstStyle/>
                    <a:p>
                      <a:r>
                        <a:rPr lang="en-US" sz="1600" dirty="0" smtClean="0"/>
                        <a:t>Dementia</a:t>
                      </a:r>
                      <a:endParaRPr lang="en-US" sz="1600" dirty="0"/>
                    </a:p>
                  </a:txBody>
                  <a:tcPr/>
                </a:tc>
                <a:tc>
                  <a:txBody>
                    <a:bodyPr/>
                    <a:lstStyle/>
                    <a:p>
                      <a:r>
                        <a:rPr lang="en-US" sz="1600" dirty="0" smtClean="0"/>
                        <a:t>Mental illness (for example, depression)</a:t>
                      </a:r>
                      <a:endParaRPr lang="en-US" sz="1600" dirty="0"/>
                    </a:p>
                  </a:txBody>
                  <a:tcPr/>
                </a:tc>
              </a:tr>
              <a:tr h="370840">
                <a:tc>
                  <a:txBody>
                    <a:bodyPr/>
                    <a:lstStyle/>
                    <a:p>
                      <a:r>
                        <a:rPr lang="en-US" sz="1600" dirty="0" smtClean="0"/>
                        <a:t>Gender – women</a:t>
                      </a:r>
                      <a:endParaRPr lang="en-US" sz="1600" dirty="0"/>
                    </a:p>
                  </a:txBody>
                  <a:tcPr/>
                </a:tc>
                <a:tc>
                  <a:txBody>
                    <a:bodyPr/>
                    <a:lstStyle/>
                    <a:p>
                      <a:r>
                        <a:rPr lang="en-US" sz="1600" dirty="0" smtClean="0"/>
                        <a:t>Alcohol and</a:t>
                      </a:r>
                      <a:r>
                        <a:rPr lang="en-US" sz="1600" baseline="0" dirty="0" smtClean="0"/>
                        <a:t> drug misuse</a:t>
                      </a:r>
                      <a:endParaRPr lang="en-US" sz="1600" dirty="0"/>
                    </a:p>
                  </a:txBody>
                  <a:tcPr/>
                </a:tc>
              </a:tr>
              <a:tr h="370840">
                <a:tc>
                  <a:txBody>
                    <a:bodyPr/>
                    <a:lstStyle/>
                    <a:p>
                      <a:r>
                        <a:rPr lang="en-US" sz="1600" dirty="0" smtClean="0"/>
                        <a:t>Race</a:t>
                      </a:r>
                      <a:endParaRPr lang="en-US" sz="1600" dirty="0"/>
                    </a:p>
                  </a:txBody>
                  <a:tcPr/>
                </a:tc>
                <a:tc>
                  <a:txBody>
                    <a:bodyPr/>
                    <a:lstStyle/>
                    <a:p>
                      <a:r>
                        <a:rPr lang="en-US" sz="1600" dirty="0" smtClean="0"/>
                        <a:t>Hostility or anger problems</a:t>
                      </a:r>
                      <a:endParaRPr lang="en-US" sz="1600" dirty="0"/>
                    </a:p>
                  </a:txBody>
                  <a:tcPr/>
                </a:tc>
              </a:tr>
              <a:tr h="370840">
                <a:tc>
                  <a:txBody>
                    <a:bodyPr/>
                    <a:lstStyle/>
                    <a:p>
                      <a:r>
                        <a:rPr lang="en-US" sz="1600" dirty="0" smtClean="0"/>
                        <a:t>Physical health</a:t>
                      </a:r>
                      <a:endParaRPr lang="en-US" sz="1600" dirty="0"/>
                    </a:p>
                  </a:txBody>
                  <a:tcPr/>
                </a:tc>
                <a:tc>
                  <a:txBody>
                    <a:bodyPr/>
                    <a:lstStyle/>
                    <a:p>
                      <a:r>
                        <a:rPr lang="en-US" sz="1600" dirty="0" smtClean="0"/>
                        <a:t>Spouse or child</a:t>
                      </a:r>
                      <a:r>
                        <a:rPr lang="en-US" sz="1600" baseline="0" dirty="0" smtClean="0"/>
                        <a:t> of person being abused</a:t>
                      </a:r>
                      <a:endParaRPr lang="en-US" sz="1600" dirty="0"/>
                    </a:p>
                  </a:txBody>
                  <a:tcPr/>
                </a:tc>
              </a:tr>
              <a:tr h="370840">
                <a:tc>
                  <a:txBody>
                    <a:bodyPr/>
                    <a:lstStyle/>
                    <a:p>
                      <a:r>
                        <a:rPr lang="en-US" sz="1600" dirty="0" smtClean="0"/>
                        <a:t>Personality</a:t>
                      </a:r>
                      <a:r>
                        <a:rPr lang="en-US" sz="1600" baseline="0" dirty="0" smtClean="0"/>
                        <a:t> characteristics</a:t>
                      </a:r>
                      <a:endParaRPr lang="en-US" sz="1600" dirty="0"/>
                    </a:p>
                  </a:txBody>
                  <a:tcPr/>
                </a:tc>
                <a:tc>
                  <a:txBody>
                    <a:bodyPr/>
                    <a:lstStyle/>
                    <a:p>
                      <a:r>
                        <a:rPr lang="en-US" sz="1600" dirty="0" smtClean="0"/>
                        <a:t>Dependency on older adult</a:t>
                      </a:r>
                      <a:endParaRPr lang="en-US" sz="1600" dirty="0"/>
                    </a:p>
                  </a:txBody>
                  <a:tcPr/>
                </a:tc>
              </a:tr>
              <a:tr h="370840">
                <a:tc>
                  <a:txBody>
                    <a:bodyPr/>
                    <a:lstStyle/>
                    <a:p>
                      <a:r>
                        <a:rPr lang="en-US" sz="1600" dirty="0" smtClean="0"/>
                        <a:t>Dependency/caregiver</a:t>
                      </a:r>
                      <a:r>
                        <a:rPr lang="en-US" sz="1600" baseline="0" dirty="0" smtClean="0"/>
                        <a:t> stress</a:t>
                      </a:r>
                      <a:endParaRPr lang="en-US" sz="1600" dirty="0"/>
                    </a:p>
                  </a:txBody>
                  <a:tcPr/>
                </a:tc>
                <a:tc>
                  <a:txBody>
                    <a:bodyPr/>
                    <a:lstStyle/>
                    <a:p>
                      <a:r>
                        <a:rPr lang="en-US" sz="1600" dirty="0" smtClean="0"/>
                        <a:t>Childhood experience of violence</a:t>
                      </a:r>
                      <a:endParaRPr lang="en-US" sz="1600" dirty="0"/>
                    </a:p>
                  </a:txBody>
                  <a:tcPr/>
                </a:tc>
              </a:tr>
              <a:tr h="370840">
                <a:tc>
                  <a:txBody>
                    <a:bodyPr/>
                    <a:lstStyle/>
                    <a:p>
                      <a:endParaRPr lang="en-US" sz="1600" dirty="0"/>
                    </a:p>
                  </a:txBody>
                  <a:tcPr/>
                </a:tc>
                <a:tc>
                  <a:txBody>
                    <a:bodyPr/>
                    <a:lstStyle/>
                    <a:p>
                      <a:endParaRPr lang="en-US" sz="1600" dirty="0"/>
                    </a:p>
                  </a:txBody>
                  <a:tcPr/>
                </a:tc>
              </a:tr>
              <a:tr h="370840">
                <a:tc>
                  <a:txBody>
                    <a:bodyPr/>
                    <a:lstStyle/>
                    <a:p>
                      <a:endParaRPr lang="en-US" sz="1600" dirty="0"/>
                    </a:p>
                  </a:txBody>
                  <a:tcPr/>
                </a:tc>
                <a:tc>
                  <a:txBody>
                    <a:bodyPr/>
                    <a:lstStyle/>
                    <a:p>
                      <a:r>
                        <a:rPr lang="en-US" sz="1600" i="1" dirty="0" smtClean="0"/>
                        <a:t>Employment and Social Development</a:t>
                      </a:r>
                      <a:r>
                        <a:rPr lang="en-US" sz="1600" i="1" baseline="0" dirty="0" smtClean="0"/>
                        <a:t> Services Canada – Elder Abuse Modules</a:t>
                      </a:r>
                      <a:endParaRPr lang="en-US" sz="1600" i="1"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Social isolation: A significant risk factor</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lstStyle/>
          <a:p>
            <a:r>
              <a:rPr lang="en-US" dirty="0" smtClean="0"/>
              <a:t>Social isolation: lacking a social support network and trusted others.</a:t>
            </a:r>
          </a:p>
          <a:p>
            <a:r>
              <a:rPr lang="en-US" dirty="0" smtClean="0"/>
              <a:t>Circumstances increase likelihood of social isolation:</a:t>
            </a:r>
          </a:p>
          <a:p>
            <a:pPr lvl="1"/>
            <a:r>
              <a:rPr lang="en-US" dirty="0" smtClean="0"/>
              <a:t>Increasingly older adults live alone</a:t>
            </a:r>
          </a:p>
          <a:p>
            <a:pPr lvl="1"/>
            <a:r>
              <a:rPr lang="en-US" dirty="0" smtClean="0"/>
              <a:t>Families are smaller, often separated by geography</a:t>
            </a:r>
          </a:p>
          <a:p>
            <a:pPr lvl="1"/>
            <a:r>
              <a:rPr lang="en-US" dirty="0" smtClean="0"/>
              <a:t>Older adults may be socially excluded by:</a:t>
            </a:r>
          </a:p>
          <a:p>
            <a:pPr lvl="2"/>
            <a:r>
              <a:rPr lang="en-US" dirty="0" smtClean="0"/>
              <a:t>Language barriers</a:t>
            </a:r>
          </a:p>
          <a:p>
            <a:pPr lvl="2"/>
            <a:r>
              <a:rPr lang="en-US" dirty="0" smtClean="0"/>
              <a:t>Financial barriers</a:t>
            </a:r>
          </a:p>
          <a:p>
            <a:pPr lvl="2"/>
            <a:r>
              <a:rPr lang="en-US" dirty="0" smtClean="0"/>
              <a:t>Immigration/settlement issues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5" name="Title 4"/>
          <p:cNvSpPr>
            <a:spLocks noGrp="1"/>
          </p:cNvSpPr>
          <p:nvPr>
            <p:ph type="title"/>
          </p:nvPr>
        </p:nvSpPr>
        <p:spPr>
          <a:xfrm>
            <a:off x="722313" y="533400"/>
            <a:ext cx="7772400" cy="1524000"/>
          </a:xfrm>
        </p:spPr>
        <p:txBody>
          <a:bodyPr/>
          <a:lstStyle/>
          <a:p>
            <a:r>
              <a:rPr lang="en-US" dirty="0" smtClean="0"/>
              <a:t>1.1 Define abuse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a:t>
            </a:r>
            <a:r>
              <a:rPr lang="en-US" dirty="0"/>
              <a:t>i</a:t>
            </a:r>
            <a:r>
              <a:rPr lang="en-US" dirty="0" smtClean="0"/>
              <a:t>solation: A factor in abuse</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normAutofit/>
          </a:bodyPr>
          <a:lstStyle/>
          <a:p>
            <a:r>
              <a:rPr lang="en-US" dirty="0" smtClean="0"/>
              <a:t>Those who act abusively may deliberately isolate older adult:</a:t>
            </a:r>
          </a:p>
          <a:p>
            <a:pPr lvl="1"/>
            <a:r>
              <a:rPr lang="en-US" dirty="0" smtClean="0"/>
              <a:t>To allow for continued abuse</a:t>
            </a:r>
          </a:p>
          <a:p>
            <a:pPr lvl="1"/>
            <a:r>
              <a:rPr lang="en-US" dirty="0" smtClean="0"/>
              <a:t>To make resistance more difficult</a:t>
            </a:r>
          </a:p>
          <a:p>
            <a:r>
              <a:rPr lang="en-US" dirty="0" smtClean="0"/>
              <a:t>Older adults sometimes isolate themselves:</a:t>
            </a:r>
          </a:p>
          <a:p>
            <a:pPr lvl="1"/>
            <a:r>
              <a:rPr lang="en-US" dirty="0" smtClean="0"/>
              <a:t>May withdraw from social connections if they feel shame or embarrassment</a:t>
            </a:r>
          </a:p>
          <a:p>
            <a:pPr lvl="1"/>
            <a:r>
              <a:rPr lang="en-US" dirty="0" smtClean="0"/>
              <a:t>May blame themselves for what has happened</a:t>
            </a:r>
          </a:p>
          <a:p>
            <a:r>
              <a:rPr lang="en-US" dirty="0" smtClean="0"/>
              <a:t>All of us – society – may contribute to social isolation:</a:t>
            </a:r>
          </a:p>
          <a:p>
            <a:pPr lvl="1"/>
            <a:r>
              <a:rPr lang="en-US" dirty="0" smtClean="0"/>
              <a:t>Withdraw out of fear for personal safety</a:t>
            </a:r>
          </a:p>
          <a:p>
            <a:pPr lvl="1"/>
            <a:r>
              <a:rPr lang="en-US" dirty="0" smtClean="0"/>
              <a:t>Withdraw through confusion (“I don’t know what to do…”)</a:t>
            </a:r>
          </a:p>
          <a:p>
            <a:pPr lvl="1"/>
            <a:r>
              <a:rPr lang="en-US" dirty="0" smtClean="0"/>
              <a:t>Withdraw through frustration (“He should just say no…”)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I Want to Go Home</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lstStyle/>
          <a:p>
            <a:r>
              <a:rPr lang="en-US" dirty="0" smtClean="0"/>
              <a:t>Watch the video.</a:t>
            </a:r>
          </a:p>
          <a:p>
            <a:r>
              <a:rPr lang="en-US" dirty="0" smtClean="0"/>
              <a:t>What possible risks of abuse or neglect do you see in this story?</a:t>
            </a:r>
          </a:p>
        </p:txBody>
      </p:sp>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fontScale="92500" lnSpcReduction="20000"/>
          </a:bodyPr>
          <a:lstStyle/>
          <a:p>
            <a:r>
              <a:rPr lang="en-US" dirty="0" smtClean="0"/>
              <a:t>3.2.1 Explain barriers to disclosure for adults experiencing the situation and others close to the situation</a:t>
            </a:r>
          </a:p>
          <a:p>
            <a:r>
              <a:rPr lang="en-US" dirty="0" smtClean="0"/>
              <a:t>3.2.2 Identify cultural factors that affect disclosure</a:t>
            </a:r>
            <a:endParaRPr lang="en-US" dirty="0"/>
          </a:p>
        </p:txBody>
      </p:sp>
      <p:sp>
        <p:nvSpPr>
          <p:cNvPr id="3" name="Footer Placeholder 2"/>
          <p:cNvSpPr>
            <a:spLocks noGrp="1"/>
          </p:cNvSpPr>
          <p:nvPr>
            <p:ph type="ftr" sz="quarter" idx="11"/>
          </p:nvPr>
        </p:nvSpPr>
        <p:spPr/>
        <p:txBody>
          <a:bodyPr/>
          <a:lstStyle/>
          <a:p>
            <a:endParaRPr lang="en-US" dirty="0"/>
          </a:p>
        </p:txBody>
      </p:sp>
      <p:sp>
        <p:nvSpPr>
          <p:cNvPr id="5" name="Title 4"/>
          <p:cNvSpPr>
            <a:spLocks noGrp="1"/>
          </p:cNvSpPr>
          <p:nvPr>
            <p:ph type="title"/>
          </p:nvPr>
        </p:nvSpPr>
        <p:spPr>
          <a:xfrm>
            <a:off x="722313" y="533400"/>
            <a:ext cx="7772400" cy="1524000"/>
          </a:xfrm>
        </p:spPr>
        <p:txBody>
          <a:bodyPr>
            <a:normAutofit fontScale="90000"/>
          </a:bodyPr>
          <a:lstStyle/>
          <a:p>
            <a:r>
              <a:rPr lang="en-US" dirty="0" smtClean="0"/>
              <a:t>3.2 Be aware of the complexities and potential impact of disclosure of abuse and neglect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Why don’t older adults tell someone?</a:t>
            </a:r>
            <a:endParaRPr lang="en-US" dirty="0"/>
          </a:p>
        </p:txBody>
      </p:sp>
      <p:sp>
        <p:nvSpPr>
          <p:cNvPr id="4" name="Footer Placeholder 3"/>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normAutofit/>
          </a:bodyPr>
          <a:lstStyle/>
          <a:p>
            <a:r>
              <a:rPr lang="en-US" dirty="0" smtClean="0"/>
              <a:t>Sometimes they fear for their own safety.</a:t>
            </a:r>
          </a:p>
          <a:p>
            <a:r>
              <a:rPr lang="en-US" dirty="0" smtClean="0"/>
              <a:t>Sometimes they fear for others’ safety or wellbeing.</a:t>
            </a:r>
          </a:p>
          <a:p>
            <a:r>
              <a:rPr lang="en-US" dirty="0" smtClean="0"/>
              <a:t>Sometimes they are concerned about what might happen as a result of disclosure.</a:t>
            </a:r>
          </a:p>
          <a:p>
            <a:r>
              <a:rPr lang="en-US" dirty="0" smtClean="0"/>
              <a:t>Sometimes they do not think of what is happening as “abuse or neglect.”</a:t>
            </a:r>
          </a:p>
          <a:p>
            <a:r>
              <a:rPr lang="en-US" dirty="0" smtClean="0"/>
              <a:t>Sometimes they blame themselves.</a:t>
            </a:r>
          </a:p>
          <a:p>
            <a:r>
              <a:rPr lang="en-US" dirty="0" smtClean="0"/>
              <a:t>Sometimes they are not able to communicate what is happening.</a:t>
            </a:r>
          </a:p>
          <a:p>
            <a:r>
              <a:rPr lang="en-US" dirty="0" smtClean="0"/>
              <a:t>Sometimes they do tell someone.</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Barriers to disclosure: Protecting self and others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normAutofit fontScale="85000" lnSpcReduction="10000"/>
          </a:bodyPr>
          <a:lstStyle/>
          <a:p>
            <a:r>
              <a:rPr lang="en-US" dirty="0" smtClean="0"/>
              <a:t>Wanting to protect the family:</a:t>
            </a:r>
          </a:p>
          <a:p>
            <a:pPr lvl="1"/>
            <a:r>
              <a:rPr lang="en-US" dirty="0" smtClean="0"/>
              <a:t>Older adults experiencing abuse may feel embarrassed or ashamed when a family member acts abusively (“I didn’t raise her right…”)</a:t>
            </a:r>
          </a:p>
          <a:p>
            <a:pPr lvl="1"/>
            <a:r>
              <a:rPr lang="en-US" dirty="0" smtClean="0"/>
              <a:t>May blame themselves for what is happening (“I’m such a burden…”)</a:t>
            </a:r>
          </a:p>
          <a:p>
            <a:pPr lvl="1"/>
            <a:r>
              <a:rPr lang="en-US" dirty="0" smtClean="0"/>
              <a:t>May connect disclosure only with punishment (“If I tell someone, my grandchild could go to jail.”)</a:t>
            </a:r>
          </a:p>
          <a:p>
            <a:pPr lvl="1"/>
            <a:r>
              <a:rPr lang="en-US" dirty="0" smtClean="0"/>
              <a:t>May fear family dishonour</a:t>
            </a:r>
          </a:p>
          <a:p>
            <a:r>
              <a:rPr lang="en-US" dirty="0" smtClean="0"/>
              <a:t>Wanting to protect the community:</a:t>
            </a:r>
          </a:p>
          <a:p>
            <a:pPr lvl="1"/>
            <a:r>
              <a:rPr lang="en-US" dirty="0" smtClean="0"/>
              <a:t>In rural or isolated communities, reports of abuse can be divisive (“Everyone will know…”)</a:t>
            </a:r>
          </a:p>
          <a:p>
            <a:pPr lvl="1"/>
            <a:r>
              <a:rPr lang="en-US" dirty="0" smtClean="0"/>
              <a:t>In communities where elders are highly valued, disclosure can bring shame</a:t>
            </a:r>
          </a:p>
          <a:p>
            <a:r>
              <a:rPr lang="en-US" dirty="0" smtClean="0"/>
              <a:t>Wanting to protect him/herself:</a:t>
            </a:r>
          </a:p>
          <a:p>
            <a:pPr lvl="1"/>
            <a:r>
              <a:rPr lang="en-US" dirty="0" smtClean="0"/>
              <a:t>May fear increased abuse or retaliation</a:t>
            </a:r>
          </a:p>
          <a:p>
            <a:pPr lvl="1"/>
            <a:r>
              <a:rPr lang="en-US" dirty="0" smtClean="0"/>
              <a:t>May fear loss of connection (to grandchildren, to outside world…)</a:t>
            </a:r>
          </a:p>
          <a:p>
            <a:pPr lvl="1"/>
            <a:r>
              <a:rPr lang="en-US" dirty="0" smtClean="0"/>
              <a:t>May fear being forced to live alone, or in a care facility</a:t>
            </a:r>
          </a:p>
        </p:txBody>
      </p:sp>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Barriers to disclosure: Lack of information </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lstStyle/>
          <a:p>
            <a:r>
              <a:rPr lang="en-US" dirty="0" smtClean="0"/>
              <a:t>Not knowing where to turn:</a:t>
            </a:r>
          </a:p>
          <a:p>
            <a:pPr lvl="1"/>
            <a:r>
              <a:rPr lang="en-US" dirty="0" smtClean="0"/>
              <a:t>Social isolation eliminates a sense of options</a:t>
            </a:r>
          </a:p>
          <a:p>
            <a:pPr lvl="1"/>
            <a:r>
              <a:rPr lang="en-US" dirty="0" smtClean="0"/>
              <a:t>Available professional services may not be known or may not be readily accessible</a:t>
            </a:r>
          </a:p>
          <a:p>
            <a:pPr lvl="1"/>
            <a:r>
              <a:rPr lang="en-US" dirty="0" smtClean="0"/>
              <a:t>Help may have been sought unsuccessfully in the past</a:t>
            </a:r>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disclosure: Life experience</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normAutofit/>
          </a:bodyPr>
          <a:lstStyle/>
          <a:p>
            <a:r>
              <a:rPr lang="en-US" dirty="0" smtClean="0"/>
              <a:t>Feeling the situation is normal:</a:t>
            </a:r>
          </a:p>
          <a:p>
            <a:pPr lvl="1"/>
            <a:r>
              <a:rPr lang="en-US" dirty="0" smtClean="0"/>
              <a:t>Current abusive behaviour may be part of a long-standing pattern</a:t>
            </a:r>
          </a:p>
          <a:p>
            <a:r>
              <a:rPr lang="en-US" dirty="0" smtClean="0"/>
              <a:t>Feeling the impact of earlier experiences:</a:t>
            </a:r>
          </a:p>
          <a:p>
            <a:pPr lvl="1"/>
            <a:r>
              <a:rPr lang="en-US" dirty="0" smtClean="0"/>
              <a:t>Older adults in aboriginal communities may have experienced abuse in residential schools as children</a:t>
            </a:r>
          </a:p>
          <a:p>
            <a:pPr lvl="1"/>
            <a:r>
              <a:rPr lang="en-US" dirty="0" smtClean="0"/>
              <a:t>They may have learned it is not safe to seek help or complain</a:t>
            </a:r>
          </a:p>
          <a:p>
            <a:r>
              <a:rPr lang="en-US" dirty="0" smtClean="0"/>
              <a:t>Experiencing limitations in current situations:</a:t>
            </a:r>
          </a:p>
          <a:p>
            <a:pPr lvl="1"/>
            <a:r>
              <a:rPr lang="en-US" dirty="0" smtClean="0"/>
              <a:t>Older adult immigrants may be sponsored by family members</a:t>
            </a:r>
          </a:p>
          <a:p>
            <a:pPr lvl="1"/>
            <a:r>
              <a:rPr lang="en-US" dirty="0" smtClean="0"/>
              <a:t>Sponsorship agreements can require family members to provide all care and services</a:t>
            </a:r>
          </a:p>
          <a:p>
            <a:pPr lvl="1"/>
            <a:r>
              <a:rPr lang="en-US" dirty="0" smtClean="0"/>
              <a:t>Seeking help may be possible only with financial assistance of sponsor – who may be the individual acting abusively</a:t>
            </a:r>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disclosure: Cognitive barriers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lstStyle/>
          <a:p>
            <a:r>
              <a:rPr lang="en-US" dirty="0" smtClean="0"/>
              <a:t>Not understanding what is happening:</a:t>
            </a:r>
          </a:p>
          <a:p>
            <a:pPr lvl="1"/>
            <a:r>
              <a:rPr lang="en-US" dirty="0" smtClean="0"/>
              <a:t>May have cognitive difficulties that prevent understanding</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Mary’s Story</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lstStyle/>
          <a:p>
            <a:r>
              <a:rPr lang="en-US" dirty="0" smtClean="0"/>
              <a:t>Watch the video.</a:t>
            </a:r>
          </a:p>
          <a:p>
            <a:r>
              <a:rPr lang="en-US" dirty="0" smtClean="0"/>
              <a:t>Why might Mary be reluctant to talk about what happened?</a:t>
            </a:r>
          </a:p>
          <a:p>
            <a:r>
              <a:rPr lang="en-US" dirty="0" smtClean="0"/>
              <a:t>How could the physician and/or social worker help her feel more confident in talking about it?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t>in the prevention of elder abuse and neglect</a:t>
            </a:r>
            <a:endParaRPr lang="en-US" dirty="0"/>
          </a:p>
        </p:txBody>
      </p:sp>
      <p:sp>
        <p:nvSpPr>
          <p:cNvPr id="3" name="Footer Placeholder 2"/>
          <p:cNvSpPr>
            <a:spLocks noGrp="1"/>
          </p:cNvSpPr>
          <p:nvPr>
            <p:ph type="ftr" sz="quarter" idx="11"/>
          </p:nvPr>
        </p:nvSpPr>
        <p:spPr/>
        <p:txBody>
          <a:bodyPr/>
          <a:lstStyle/>
          <a:p>
            <a:endParaRPr lang="en-US" dirty="0"/>
          </a:p>
        </p:txBody>
      </p:sp>
      <p:sp>
        <p:nvSpPr>
          <p:cNvPr id="5" name="Title 4"/>
          <p:cNvSpPr>
            <a:spLocks noGrp="1"/>
          </p:cNvSpPr>
          <p:nvPr>
            <p:ph type="title"/>
          </p:nvPr>
        </p:nvSpPr>
        <p:spPr>
          <a:xfrm>
            <a:off x="722313" y="533400"/>
            <a:ext cx="7772400" cy="1524000"/>
          </a:xfrm>
        </p:spPr>
        <p:txBody>
          <a:bodyPr>
            <a:normAutofit/>
          </a:bodyPr>
          <a:lstStyle/>
          <a:p>
            <a:r>
              <a:rPr lang="en-US" dirty="0" smtClean="0"/>
              <a:t>3.3 Appreciate the value of safe and caring communities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smtClean="0"/>
              <a:t>Abuse of older adults: a global issue</a:t>
            </a:r>
            <a:endParaRPr lang="en-US" dirty="0" smtClean="0"/>
          </a:p>
        </p:txBody>
      </p:sp>
      <p:sp>
        <p:nvSpPr>
          <p:cNvPr id="4" name="Footer Placeholder 3"/>
          <p:cNvSpPr>
            <a:spLocks noGrp="1"/>
          </p:cNvSpPr>
          <p:nvPr>
            <p:ph type="ftr" sz="quarter" idx="11"/>
          </p:nvPr>
        </p:nvSpPr>
        <p:spPr/>
        <p:txBody>
          <a:bodyPr/>
          <a:lstStyle/>
          <a:p>
            <a:endParaRPr lang="en-US" dirty="0"/>
          </a:p>
        </p:txBody>
      </p:sp>
      <p:sp>
        <p:nvSpPr>
          <p:cNvPr id="3" name="Content Placeholder 2"/>
          <p:cNvSpPr>
            <a:spLocks noGrp="1"/>
          </p:cNvSpPr>
          <p:nvPr>
            <p:ph sz="quarter" idx="1"/>
          </p:nvPr>
        </p:nvSpPr>
        <p:spPr/>
        <p:txBody>
          <a:bodyPr>
            <a:normAutofit fontScale="92500" lnSpcReduction="20000"/>
          </a:bodyPr>
          <a:lstStyle/>
          <a:p>
            <a:r>
              <a:rPr lang="en-CA" sz="2800" dirty="0" smtClean="0"/>
              <a:t>“Elder abuse is a single or repeated act, or a lack of appropriate action, occurring within any relationship where there is an expectation of trust, which causes harms or distress to an older person.”</a:t>
            </a:r>
            <a:endParaRPr lang="en-US" sz="2800" dirty="0" smtClean="0"/>
          </a:p>
          <a:p>
            <a:pPr marL="183600" indent="0" algn="r">
              <a:buNone/>
            </a:pPr>
            <a:r>
              <a:rPr lang="en-CA" dirty="0" smtClean="0"/>
              <a:t>		 </a:t>
            </a:r>
            <a:r>
              <a:rPr lang="en-CA" sz="1800" i="1" dirty="0" smtClean="0"/>
              <a:t>Toronto Declaration on the Global Prevention of Elder Abuse,</a:t>
            </a:r>
            <a:r>
              <a:rPr lang="en-CA" sz="1800" dirty="0" smtClean="0"/>
              <a:t> 2002 (WHO, U of Toronto, International Network for Prevention of Elder Abuse) </a:t>
            </a:r>
          </a:p>
          <a:p>
            <a:r>
              <a:rPr lang="en-CA" sz="2800" dirty="0" smtClean="0"/>
              <a:t>“Mistreatment of older adults refers to actions and/or behaviours, or lack of actions and/or behaviours, that cause harm or risk of harm within a trusting relationship. Mistreatment includes abuse and neglect of older adults</a:t>
            </a:r>
            <a:r>
              <a:rPr lang="en-US" sz="2800" dirty="0" smtClean="0"/>
              <a:t>.”</a:t>
            </a:r>
          </a:p>
          <a:p>
            <a:pPr algn="r">
              <a:buNone/>
            </a:pPr>
            <a:r>
              <a:rPr lang="en-CA" sz="1600" dirty="0" smtClean="0"/>
              <a:t>Government of Canada, </a:t>
            </a:r>
            <a:br>
              <a:rPr lang="en-CA" sz="1600" dirty="0" smtClean="0"/>
            </a:br>
            <a:r>
              <a:rPr lang="en-CA" sz="1600" i="1" dirty="0" smtClean="0"/>
              <a:t>Defining and Measuring Elder Abuse and Neglect</a:t>
            </a:r>
            <a:r>
              <a:rPr lang="en-CA" sz="1600" dirty="0" smtClean="0"/>
              <a:t> (2012), Human Resources and Skills Development Canada and the National Initiative for the Care of the Elderly</a:t>
            </a:r>
            <a:r>
              <a:rPr lang="en-US" sz="1600" dirty="0" smtClean="0"/>
              <a:t> </a:t>
            </a:r>
            <a:endParaRPr lang="en-CA" sz="1600" dirty="0" smtClean="0"/>
          </a:p>
        </p:txBody>
      </p:sp>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Value of communities</a:t>
            </a:r>
            <a:endParaRPr lang="en-US" dirty="0"/>
          </a:p>
        </p:txBody>
      </p:sp>
      <p:sp>
        <p:nvSpPr>
          <p:cNvPr id="4" name="Footer Placeholder 3"/>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normAutofit/>
          </a:bodyPr>
          <a:lstStyle/>
          <a:p>
            <a:r>
              <a:rPr lang="en-US" dirty="0" smtClean="0"/>
              <a:t>Help to overcome social isolation:</a:t>
            </a:r>
          </a:p>
          <a:p>
            <a:pPr lvl="1"/>
            <a:r>
              <a:rPr lang="en-US" dirty="0" smtClean="0"/>
              <a:t>The isolation of the individual experiencing abuse</a:t>
            </a:r>
          </a:p>
          <a:p>
            <a:pPr lvl="1"/>
            <a:r>
              <a:rPr lang="en-US" dirty="0" smtClean="0"/>
              <a:t>The isolation of those who feel uncomfortable saying anything and don’t know what to do</a:t>
            </a:r>
          </a:p>
          <a:p>
            <a:r>
              <a:rPr lang="en-US" dirty="0" smtClean="0"/>
              <a:t>Can support a wellness approach to life:</a:t>
            </a:r>
          </a:p>
          <a:p>
            <a:pPr lvl="1"/>
            <a:r>
              <a:rPr lang="en-US" dirty="0" smtClean="0"/>
              <a:t>Upholding human rights</a:t>
            </a:r>
          </a:p>
          <a:p>
            <a:pPr lvl="1"/>
            <a:r>
              <a:rPr lang="en-US" dirty="0" smtClean="0"/>
              <a:t>Valuing each individual</a:t>
            </a:r>
          </a:p>
          <a:p>
            <a:pPr lvl="1"/>
            <a:r>
              <a:rPr lang="en-US" dirty="0" smtClean="0"/>
              <a:t>Making connections between generations</a:t>
            </a:r>
          </a:p>
          <a:p>
            <a:pPr lvl="1"/>
            <a:r>
              <a:rPr lang="en-US" dirty="0" smtClean="0"/>
              <a:t>Addressing ageism and other “isms”</a:t>
            </a:r>
          </a:p>
          <a:p>
            <a:r>
              <a:rPr lang="en-US" dirty="0" smtClean="0"/>
              <a:t>Can provide specific services for those experiencing abuse and those behaving abusively.</a:t>
            </a:r>
          </a:p>
        </p:txBody>
      </p:sp>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The Babysitter</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normAutofit/>
          </a:bodyPr>
          <a:lstStyle/>
          <a:p>
            <a:r>
              <a:rPr lang="en-US" dirty="0" smtClean="0"/>
              <a:t>Watch the video.</a:t>
            </a:r>
          </a:p>
          <a:p>
            <a:r>
              <a:rPr lang="en-US" dirty="0" smtClean="0"/>
              <a:t>Do you see potential abuse or neglect in this video?</a:t>
            </a:r>
          </a:p>
          <a:p>
            <a:r>
              <a:rPr lang="en-US" dirty="0" smtClean="0"/>
              <a:t>Watch the follow-up video, The Babysitter Response. </a:t>
            </a:r>
          </a:p>
          <a:p>
            <a:r>
              <a:rPr lang="en-US" dirty="0" smtClean="0"/>
              <a:t>Who else in the babysitter’s community might be in a position to raise concerns?</a:t>
            </a:r>
          </a:p>
          <a:p>
            <a:r>
              <a:rPr lang="en-US" dirty="0" smtClean="0"/>
              <a:t>How do you interact with older adults in your work?</a:t>
            </a:r>
          </a:p>
          <a:p>
            <a:r>
              <a:rPr lang="en-US" dirty="0" smtClean="0"/>
              <a:t>How are you part of their community?</a:t>
            </a:r>
          </a:p>
          <a:p>
            <a:r>
              <a:rPr lang="en-US" dirty="0" smtClean="0"/>
              <a:t>Outside of work, where do you interact with older adults?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t>and resources for responding to abuse, neglect and self-neglect</a:t>
            </a:r>
            <a:endParaRPr lang="en-US" dirty="0"/>
          </a:p>
        </p:txBody>
      </p:sp>
      <p:sp>
        <p:nvSpPr>
          <p:cNvPr id="3" name="Footer Placeholder 2"/>
          <p:cNvSpPr>
            <a:spLocks noGrp="1"/>
          </p:cNvSpPr>
          <p:nvPr>
            <p:ph type="ftr" sz="quarter" idx="11"/>
          </p:nvPr>
        </p:nvSpPr>
        <p:spPr/>
        <p:txBody>
          <a:bodyPr/>
          <a:lstStyle/>
          <a:p>
            <a:endParaRPr lang="en-US" dirty="0"/>
          </a:p>
        </p:txBody>
      </p:sp>
      <p:sp>
        <p:nvSpPr>
          <p:cNvPr id="5" name="Title 4"/>
          <p:cNvSpPr>
            <a:spLocks noGrp="1"/>
          </p:cNvSpPr>
          <p:nvPr>
            <p:ph type="title"/>
          </p:nvPr>
        </p:nvSpPr>
        <p:spPr>
          <a:xfrm>
            <a:off x="722313" y="533400"/>
            <a:ext cx="7772400" cy="1524000"/>
          </a:xfrm>
        </p:spPr>
        <p:txBody>
          <a:bodyPr>
            <a:normAutofit fontScale="90000"/>
          </a:bodyPr>
          <a:lstStyle/>
          <a:p>
            <a:r>
              <a:rPr lang="en-US" dirty="0" smtClean="0"/>
              <a:t/>
            </a:r>
            <a:br>
              <a:rPr lang="en-US" dirty="0" smtClean="0"/>
            </a:br>
            <a:r>
              <a:rPr lang="en-US" dirty="0" smtClean="0"/>
              <a:t/>
            </a:r>
            <a:br>
              <a:rPr lang="en-US" dirty="0" smtClean="0"/>
            </a:br>
            <a:r>
              <a:rPr lang="en-US" dirty="0" smtClean="0"/>
              <a:t>3.4 Be aware of potential and existing prevention strategies </a:t>
            </a:r>
            <a:br>
              <a:rPr lang="en-US" dirty="0" smtClean="0"/>
            </a:b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t>in prevention of abuse, neglect and self-neglect, including existing initiatives</a:t>
            </a:r>
            <a:endParaRPr lang="en-US" dirty="0"/>
          </a:p>
        </p:txBody>
      </p:sp>
      <p:sp>
        <p:nvSpPr>
          <p:cNvPr id="3" name="Footer Placeholder 2"/>
          <p:cNvSpPr>
            <a:spLocks noGrp="1"/>
          </p:cNvSpPr>
          <p:nvPr>
            <p:ph type="ftr" sz="quarter" idx="11"/>
          </p:nvPr>
        </p:nvSpPr>
        <p:spPr/>
        <p:txBody>
          <a:bodyPr/>
          <a:lstStyle/>
          <a:p>
            <a:endParaRPr lang="en-US" dirty="0"/>
          </a:p>
        </p:txBody>
      </p:sp>
      <p:sp>
        <p:nvSpPr>
          <p:cNvPr id="5" name="Title 4"/>
          <p:cNvSpPr>
            <a:spLocks noGrp="1"/>
          </p:cNvSpPr>
          <p:nvPr>
            <p:ph type="title"/>
          </p:nvPr>
        </p:nvSpPr>
        <p:spPr>
          <a:xfrm>
            <a:off x="722313" y="848288"/>
            <a:ext cx="7772400" cy="1524000"/>
          </a:xfrm>
        </p:spPr>
        <p:txBody>
          <a:bodyPr>
            <a:normAutofit fontScale="90000"/>
          </a:bodyPr>
          <a:lstStyle/>
          <a:p>
            <a:r>
              <a:rPr lang="en-US" dirty="0" smtClean="0"/>
              <a:t>3.5 Be aware of opportunities for community engagement </a:t>
            </a:r>
            <a:br>
              <a:rPr lang="en-US" dirty="0" smtClean="0"/>
            </a:b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Personal prevention strategies</a:t>
            </a:r>
            <a:endParaRPr lang="en-US" dirty="0"/>
          </a:p>
        </p:txBody>
      </p:sp>
      <p:sp>
        <p:nvSpPr>
          <p:cNvPr id="3" name="Footer Placeholder 2"/>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normAutofit/>
          </a:bodyPr>
          <a:lstStyle/>
          <a:p>
            <a:r>
              <a:rPr lang="en-US" dirty="0" smtClean="0"/>
              <a:t>Value each person, old and young.</a:t>
            </a:r>
          </a:p>
          <a:p>
            <a:r>
              <a:rPr lang="en-US" dirty="0" smtClean="0"/>
              <a:t>Provide support to help people figure out how they want to proceed.</a:t>
            </a:r>
          </a:p>
          <a:p>
            <a:r>
              <a:rPr lang="en-US" dirty="0" smtClean="0"/>
              <a:t>Be willing to challenge social norms (for example, move beyond “it’s none of my business” and find a way to discuss issues).</a:t>
            </a:r>
          </a:p>
          <a:p>
            <a:r>
              <a:rPr lang="en-US" dirty="0" smtClean="0"/>
              <a:t>Invite individuals who may feel isolated to participate.</a:t>
            </a:r>
          </a:p>
          <a:p>
            <a:r>
              <a:rPr lang="en-US" dirty="0" smtClean="0"/>
              <a:t>Learn about community resources.</a:t>
            </a:r>
          </a:p>
          <a:p>
            <a:r>
              <a:rPr lang="en-US" dirty="0" smtClean="0"/>
              <a:t>Develop your understanding of abuse and neglect.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prevention strategies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normAutofit/>
          </a:bodyPr>
          <a:lstStyle/>
          <a:p>
            <a:r>
              <a:rPr lang="en-US" dirty="0" smtClean="0"/>
              <a:t>Recognize that everyone has a role in building a safe community.</a:t>
            </a:r>
          </a:p>
          <a:p>
            <a:r>
              <a:rPr lang="en-US" dirty="0" smtClean="0"/>
              <a:t>Be involved in neighbourhood/block watch.</a:t>
            </a:r>
          </a:p>
          <a:p>
            <a:r>
              <a:rPr lang="en-US" dirty="0" smtClean="0"/>
              <a:t>Visit or volunteer at a care facility. </a:t>
            </a:r>
          </a:p>
          <a:p>
            <a:r>
              <a:rPr lang="en-US" dirty="0" smtClean="0"/>
              <a:t>Promote recognition of abuse/neglect of older adults:</a:t>
            </a:r>
          </a:p>
          <a:p>
            <a:pPr lvl="1"/>
            <a:r>
              <a:rPr lang="en-US" dirty="0" smtClean="0"/>
              <a:t>Through World Elder Abuse Awareness Day</a:t>
            </a:r>
          </a:p>
          <a:p>
            <a:pPr lvl="1"/>
            <a:r>
              <a:rPr lang="en-US" dirty="0" smtClean="0"/>
              <a:t>Through sharing information and materials</a:t>
            </a:r>
          </a:p>
          <a:p>
            <a:r>
              <a:rPr lang="en-US" dirty="0" smtClean="0"/>
              <a:t>Learn about your local Community Response Network.</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Societal strategies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Content Placeholder 3"/>
          <p:cNvSpPr>
            <a:spLocks noGrp="1"/>
          </p:cNvSpPr>
          <p:nvPr>
            <p:ph sz="quarter" idx="1"/>
          </p:nvPr>
        </p:nvSpPr>
        <p:spPr/>
        <p:txBody>
          <a:bodyPr/>
          <a:lstStyle/>
          <a:p>
            <a:r>
              <a:rPr lang="en-US" dirty="0" smtClean="0"/>
              <a:t>Learn about abuse prevention strategies at the provincial, national and international levels:</a:t>
            </a:r>
          </a:p>
          <a:p>
            <a:pPr lvl="1"/>
            <a:r>
              <a:rPr lang="en-US" dirty="0" smtClean="0"/>
              <a:t>BC: Together to Reduce Elder Abuse</a:t>
            </a:r>
          </a:p>
          <a:p>
            <a:pPr lvl="1"/>
            <a:r>
              <a:rPr lang="en-US" dirty="0" smtClean="0"/>
              <a:t>National: Canadian Network for the Prevention of Elder Abuse</a:t>
            </a:r>
          </a:p>
          <a:p>
            <a:pPr lvl="1"/>
            <a:r>
              <a:rPr lang="en-US" dirty="0" smtClean="0"/>
              <a:t>International: International Network for the Prevention of Elder Abuse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I</a:t>
            </a:r>
            <a:r>
              <a:rPr lang="en-US" dirty="0" smtClean="0"/>
              <a:t>dentifying local prevention strategies</a:t>
            </a:r>
            <a:endParaRPr lang="en-US" dirty="0"/>
          </a:p>
        </p:txBody>
      </p:sp>
      <p:sp>
        <p:nvSpPr>
          <p:cNvPr id="4" name="Footer Placeholder 3"/>
          <p:cNvSpPr>
            <a:spLocks noGrp="1"/>
          </p:cNvSpPr>
          <p:nvPr>
            <p:ph type="ftr" sz="quarter" idx="11"/>
          </p:nvPr>
        </p:nvSpPr>
        <p:spPr/>
        <p:txBody>
          <a:bodyPr/>
          <a:lstStyle/>
          <a:p>
            <a:endParaRPr lang="en-US" dirty="0"/>
          </a:p>
        </p:txBody>
      </p:sp>
      <p:sp>
        <p:nvSpPr>
          <p:cNvPr id="7" name="Content Placeholder 6"/>
          <p:cNvSpPr>
            <a:spLocks noGrp="1"/>
          </p:cNvSpPr>
          <p:nvPr>
            <p:ph sz="quarter" idx="1"/>
          </p:nvPr>
        </p:nvSpPr>
        <p:spPr/>
        <p:txBody>
          <a:bodyPr>
            <a:normAutofit/>
          </a:bodyPr>
          <a:lstStyle/>
          <a:p>
            <a:r>
              <a:rPr lang="en-US" dirty="0" smtClean="0"/>
              <a:t>Consider your neighbourhood, town or city.</a:t>
            </a:r>
          </a:p>
          <a:p>
            <a:r>
              <a:rPr lang="en-US" dirty="0" smtClean="0"/>
              <a:t>What resources exist to help the community prevent abuse and neglect of older adults? </a:t>
            </a:r>
          </a:p>
          <a:p>
            <a:r>
              <a:rPr lang="en-US" dirty="0" smtClean="0"/>
              <a:t>Things to consider:</a:t>
            </a:r>
          </a:p>
          <a:p>
            <a:pPr lvl="1"/>
            <a:r>
              <a:rPr lang="en-US" dirty="0" smtClean="0"/>
              <a:t>Recreation/gathering places for older adults</a:t>
            </a:r>
          </a:p>
          <a:p>
            <a:pPr lvl="1"/>
            <a:r>
              <a:rPr lang="en-US" dirty="0" smtClean="0"/>
              <a:t>Transportation options</a:t>
            </a:r>
          </a:p>
          <a:p>
            <a:pPr lvl="1"/>
            <a:r>
              <a:rPr lang="en-US" dirty="0" smtClean="0"/>
              <a:t>Access to services (for example, publicizing help lines and other resources)</a:t>
            </a:r>
          </a:p>
          <a:p>
            <a:pPr lvl="1"/>
            <a:r>
              <a:rPr lang="en-US" dirty="0" smtClean="0"/>
              <a:t>Community-building initiatives related to being age-friendly, or specific to addressing abuse and neglect</a:t>
            </a:r>
          </a:p>
          <a:p>
            <a:r>
              <a:rPr lang="en-US" dirty="0" smtClean="0"/>
              <a:t>Work with colleagues to create a list for future reference.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dirty="0" smtClean="0"/>
              <a:t>of health care professionals, law enforcement, social workers and financial industry professionals in recognition, prevention and response to abuse</a:t>
            </a:r>
            <a:endParaRPr lang="en-US" dirty="0"/>
          </a:p>
        </p:txBody>
      </p:sp>
      <p:sp>
        <p:nvSpPr>
          <p:cNvPr id="4" name="Footer Placeholder 3"/>
          <p:cNvSpPr>
            <a:spLocks noGrp="1"/>
          </p:cNvSpPr>
          <p:nvPr>
            <p:ph type="ftr" sz="quarter" idx="11"/>
          </p:nvPr>
        </p:nvSpPr>
        <p:spPr/>
        <p:txBody>
          <a:bodyPr/>
          <a:lstStyle/>
          <a:p>
            <a:endParaRPr lang="en-US" dirty="0"/>
          </a:p>
        </p:txBody>
      </p:sp>
      <p:sp>
        <p:nvSpPr>
          <p:cNvPr id="2" name="Title 1"/>
          <p:cNvSpPr>
            <a:spLocks noGrp="1"/>
          </p:cNvSpPr>
          <p:nvPr>
            <p:ph type="title"/>
          </p:nvPr>
        </p:nvSpPr>
        <p:spPr>
          <a:xfrm>
            <a:off x="722313" y="533400"/>
            <a:ext cx="7772400" cy="1524000"/>
          </a:xfrm>
        </p:spPr>
        <p:txBody>
          <a:bodyPr>
            <a:normAutofit/>
          </a:bodyPr>
          <a:lstStyle/>
          <a:p>
            <a:r>
              <a:rPr lang="en-US" dirty="0" smtClean="0"/>
              <a:t>3.5.1 Outline the roles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Multiple professions play many roles</a:t>
            </a:r>
            <a:endParaRPr lang="en-US" dirty="0"/>
          </a:p>
        </p:txBody>
      </p:sp>
      <p:sp>
        <p:nvSpPr>
          <p:cNvPr id="3" name="Footer Placeholder 2"/>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normAutofit fontScale="92500" lnSpcReduction="20000"/>
          </a:bodyPr>
          <a:lstStyle/>
          <a:p>
            <a:r>
              <a:rPr lang="en-US" dirty="0" smtClean="0"/>
              <a:t>Health care professionals:</a:t>
            </a:r>
          </a:p>
          <a:p>
            <a:pPr lvl="1"/>
            <a:r>
              <a:rPr lang="en-US" dirty="0" smtClean="0"/>
              <a:t>Identify and assess</a:t>
            </a:r>
          </a:p>
          <a:p>
            <a:r>
              <a:rPr lang="en-US" dirty="0" smtClean="0"/>
              <a:t>Law enforcement/police:</a:t>
            </a:r>
          </a:p>
          <a:p>
            <a:pPr lvl="1"/>
            <a:r>
              <a:rPr lang="en-US" dirty="0" smtClean="0"/>
              <a:t>Respond </a:t>
            </a:r>
            <a:r>
              <a:rPr lang="en-US" sz="2235" dirty="0" smtClean="0"/>
              <a:t>in emergencies, investigate alleged criminal offences for enough evidence to recommend laying of charges</a:t>
            </a:r>
          </a:p>
          <a:p>
            <a:pPr lvl="1"/>
            <a:r>
              <a:rPr lang="en-US" dirty="0" smtClean="0"/>
              <a:t>Emergency responders typically duty officer or domestic violence units</a:t>
            </a:r>
          </a:p>
          <a:p>
            <a:r>
              <a:rPr lang="en-US" dirty="0" smtClean="0"/>
              <a:t>Lawyers and notaries:</a:t>
            </a:r>
          </a:p>
          <a:p>
            <a:pPr lvl="1">
              <a:lnSpc>
                <a:spcPct val="110000"/>
              </a:lnSpc>
            </a:pPr>
            <a:r>
              <a:rPr lang="en-US" sz="2054" dirty="0"/>
              <a:t>N</a:t>
            </a:r>
            <a:r>
              <a:rPr lang="en-US" sz="2054" dirty="0" smtClean="0"/>
              <a:t>otice warning signs/risk factors and speak with adults</a:t>
            </a:r>
          </a:p>
          <a:p>
            <a:r>
              <a:rPr lang="en-US" dirty="0" smtClean="0"/>
              <a:t>Social workers:</a:t>
            </a:r>
          </a:p>
          <a:p>
            <a:pPr lvl="1"/>
            <a:r>
              <a:rPr lang="en-US" dirty="0" smtClean="0"/>
              <a:t>Coordinate needed resources</a:t>
            </a:r>
          </a:p>
          <a:p>
            <a:r>
              <a:rPr lang="en-US" dirty="0" smtClean="0"/>
              <a:t>Banking/financial professionals:</a:t>
            </a:r>
          </a:p>
          <a:p>
            <a:pPr lvl="1"/>
            <a:r>
              <a:rPr lang="en-US" sz="2054" dirty="0" smtClean="0"/>
              <a:t>Notice warning signs/risk factors and speak with adults</a:t>
            </a:r>
          </a:p>
          <a:p>
            <a:r>
              <a:rPr lang="en-US" dirty="0" smtClean="0"/>
              <a:t>Others in a position to observe.</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ustom 4">
      <a:dk1>
        <a:sysClr val="windowText" lastClr="000000"/>
      </a:dk1>
      <a:lt1>
        <a:sysClr val="window" lastClr="FFFFFF"/>
      </a:lt1>
      <a:dk2>
        <a:srgbClr val="646B86"/>
      </a:dk2>
      <a:lt2>
        <a:srgbClr val="C5D0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25740</TotalTime>
  <Words>7690</Words>
  <Application>Microsoft Macintosh PowerPoint</Application>
  <PresentationFormat>On-screen Show (4:3)</PresentationFormat>
  <Paragraphs>900</Paragraphs>
  <Slides>154</Slides>
  <Notes>154</Notes>
  <HiddenSlides>0</HiddenSlides>
  <MMClips>0</MMClips>
  <ScaleCrop>false</ScaleCrop>
  <HeadingPairs>
    <vt:vector size="4" baseType="variant">
      <vt:variant>
        <vt:lpstr>Theme</vt:lpstr>
      </vt:variant>
      <vt:variant>
        <vt:i4>1</vt:i4>
      </vt:variant>
      <vt:variant>
        <vt:lpstr>Slide Titles</vt:lpstr>
      </vt:variant>
      <vt:variant>
        <vt:i4>154</vt:i4>
      </vt:variant>
    </vt:vector>
  </HeadingPairs>
  <TitlesOfParts>
    <vt:vector size="155" baseType="lpstr">
      <vt:lpstr>Civic</vt:lpstr>
      <vt:lpstr>Elder Abuse Reduction Curricular Resource</vt:lpstr>
      <vt:lpstr>Opening Activities</vt:lpstr>
      <vt:lpstr>Why care about abuse, neglect and self-neglect?</vt:lpstr>
      <vt:lpstr>PowerPoint Presentation</vt:lpstr>
      <vt:lpstr>Think about it</vt:lpstr>
      <vt:lpstr>“We need a seismic shift in our attitudes …”</vt:lpstr>
      <vt:lpstr>1. Prepare </vt:lpstr>
      <vt:lpstr>1.1 Define abuse</vt:lpstr>
      <vt:lpstr>Abuse of older adults: a global issue</vt:lpstr>
      <vt:lpstr>Defining abuse, neglect and self-neglect</vt:lpstr>
      <vt:lpstr>Abuse</vt:lpstr>
      <vt:lpstr>1.2 Define neglect</vt:lpstr>
      <vt:lpstr>Neglect</vt:lpstr>
      <vt:lpstr>1.3 Define self-neglect</vt:lpstr>
      <vt:lpstr>Self-neglect</vt:lpstr>
      <vt:lpstr>1.4 Explain the significance of cultural competence</vt:lpstr>
      <vt:lpstr>1.4.1 Recognize the role of culture in the aging process </vt:lpstr>
      <vt:lpstr>Older adults are a diverse group</vt:lpstr>
      <vt:lpstr>1.4.2 Recognize diversity in the experience of aging </vt:lpstr>
      <vt:lpstr>Expectations for aging</vt:lpstr>
      <vt:lpstr>1.5 Explain the significance of cultural safety</vt:lpstr>
      <vt:lpstr>Considering Culture and Cultural Care: A continuum</vt:lpstr>
      <vt:lpstr>Cultural competence and safety</vt:lpstr>
      <vt:lpstr>Cultural safety</vt:lpstr>
      <vt:lpstr>1.6 Demonstrate awareness of different theories used</vt:lpstr>
      <vt:lpstr>How can theory help?</vt:lpstr>
      <vt:lpstr>Case study</vt:lpstr>
      <vt:lpstr>Theories: Situational Model</vt:lpstr>
      <vt:lpstr>Theories: Social Exchange Model</vt:lpstr>
      <vt:lpstr>Theories: Feminist Theory</vt:lpstr>
      <vt:lpstr>Theories: Transactional Theory</vt:lpstr>
      <vt:lpstr>Post-Colonial Theory</vt:lpstr>
      <vt:lpstr>What to remember about theory</vt:lpstr>
      <vt:lpstr>1.6.1 Describe the causes, indicators and consequences  </vt:lpstr>
      <vt:lpstr>A multi-faceted issue</vt:lpstr>
      <vt:lpstr>Some possible causes of abuse</vt:lpstr>
      <vt:lpstr>Consequences</vt:lpstr>
      <vt:lpstr>1.7 Analyze the role of ageism in societal and personal views</vt:lpstr>
      <vt:lpstr>Ageism: Definition</vt:lpstr>
      <vt:lpstr>Systematic ageism</vt:lpstr>
      <vt:lpstr>Ageism in the media</vt:lpstr>
      <vt:lpstr>Personal ageism</vt:lpstr>
      <vt:lpstr>Examples of ageism</vt:lpstr>
      <vt:lpstr>Personal reflection</vt:lpstr>
      <vt:lpstr>2. Recognize</vt:lpstr>
      <vt:lpstr>2.1 Identify risk factors for all types of abuse, neglect and self-neglect</vt:lpstr>
      <vt:lpstr>Risk factors: Being abused and being abusive</vt:lpstr>
      <vt:lpstr>Vulnerability</vt:lpstr>
      <vt:lpstr>Increased vulnerability: Indicators of abuse</vt:lpstr>
      <vt:lpstr>2.1.1 Analyze differences in the aging experiences of older adults across diverse backgrounds and the impact of socio-cultural forces</vt:lpstr>
      <vt:lpstr>Impacts on the aging experience</vt:lpstr>
      <vt:lpstr>Consider experiences</vt:lpstr>
      <vt:lpstr>Consider experiences</vt:lpstr>
      <vt:lpstr>Consider experiences</vt:lpstr>
      <vt:lpstr>2.2 List indicators of possible abuse, neglect and self-neglect</vt:lpstr>
      <vt:lpstr>A note about indicators</vt:lpstr>
      <vt:lpstr>2.2.1 List possible indicators of emotional abuse</vt:lpstr>
      <vt:lpstr>Possible indicators of emotional abuse</vt:lpstr>
      <vt:lpstr>Video: Under the Bed</vt:lpstr>
      <vt:lpstr>2.2.2 List possible indicators of financial abuse</vt:lpstr>
      <vt:lpstr>Possible indicators of financial abuse</vt:lpstr>
      <vt:lpstr>Video: The Professor</vt:lpstr>
      <vt:lpstr>2.2.3 List possible indicators of physical abuse</vt:lpstr>
      <vt:lpstr>Possible indicators of physical abuse</vt:lpstr>
      <vt:lpstr>Cane</vt:lpstr>
      <vt:lpstr>2.2.4 List possible indicators of sexual abuse</vt:lpstr>
      <vt:lpstr>Possible indicators of sexual abuse</vt:lpstr>
      <vt:lpstr>2.2.5, 2.2.6 List possible indicators of neglect or self-neglect</vt:lpstr>
      <vt:lpstr>Possible indicators of neglect (by self or other)</vt:lpstr>
      <vt:lpstr>Active and passive neglect</vt:lpstr>
      <vt:lpstr>Video: The Babysitter</vt:lpstr>
      <vt:lpstr>Consider your workplace</vt:lpstr>
      <vt:lpstr>2.3 Demonstrate knowledge of prevalence and incidence of abuse, neglect and self-neglect</vt:lpstr>
      <vt:lpstr>How common is abuse?</vt:lpstr>
      <vt:lpstr>3. Prevent</vt:lpstr>
      <vt:lpstr>3.1 Be aware of the contexts in which abuse, neglect or self-neglect may occur</vt:lpstr>
      <vt:lpstr>The social context of abuse and neglect</vt:lpstr>
      <vt:lpstr>Risk factors: Being abused and being abusive</vt:lpstr>
      <vt:lpstr>Social isolation: A significant risk factor</vt:lpstr>
      <vt:lpstr>Social isolation: A factor in abuse</vt:lpstr>
      <vt:lpstr>Video: I Want to Go Home</vt:lpstr>
      <vt:lpstr>3.2 Be aware of the complexities and potential impact of disclosure of abuse and neglect </vt:lpstr>
      <vt:lpstr>Why don’t older adults tell someone?</vt:lpstr>
      <vt:lpstr>Barriers to disclosure: Protecting self and others</vt:lpstr>
      <vt:lpstr>Barriers to disclosure: Lack of information </vt:lpstr>
      <vt:lpstr>Barriers to disclosure: Life experience</vt:lpstr>
      <vt:lpstr>Barriers to disclosure: Cognitive barriers</vt:lpstr>
      <vt:lpstr>Video: Mary’s Story</vt:lpstr>
      <vt:lpstr>3.3 Appreciate the value of safe and caring communities</vt:lpstr>
      <vt:lpstr>Value of communities</vt:lpstr>
      <vt:lpstr>Video: The Babysitter</vt:lpstr>
      <vt:lpstr>  3.4 Be aware of potential and existing prevention strategies  </vt:lpstr>
      <vt:lpstr>3.5 Be aware of opportunities for community engagement  </vt:lpstr>
      <vt:lpstr>Personal prevention strategies</vt:lpstr>
      <vt:lpstr>Community prevention strategies</vt:lpstr>
      <vt:lpstr>Societal strategies</vt:lpstr>
      <vt:lpstr>Identifying local prevention strategies</vt:lpstr>
      <vt:lpstr>3.5.1 Outline the roles</vt:lpstr>
      <vt:lpstr>Multiple professions play many roles</vt:lpstr>
      <vt:lpstr>Note to Instructor:  Specific role </vt:lpstr>
      <vt:lpstr>3.5.2 Identify programs and resources</vt:lpstr>
      <vt:lpstr>3.6 Be aware of potential resources available for potential abusers </vt:lpstr>
      <vt:lpstr>3.7 Be aware of relevant elder abuse legislation </vt:lpstr>
      <vt:lpstr>Adult Guardianship Act</vt:lpstr>
      <vt:lpstr>Public Guardian and Trustee Act</vt:lpstr>
      <vt:lpstr>Criminal Code</vt:lpstr>
      <vt:lpstr>Note to Instructor:  Additional Legislation</vt:lpstr>
      <vt:lpstr>3.7.1 Summarize guiding principles  </vt:lpstr>
      <vt:lpstr>Adult Guardianship Act</vt:lpstr>
      <vt:lpstr>Presumption of capacity</vt:lpstr>
      <vt:lpstr>Consider</vt:lpstr>
      <vt:lpstr>3.7.2 Define (according to a provided list of definitions)  </vt:lpstr>
      <vt:lpstr>Mental capacity/mental capability</vt:lpstr>
      <vt:lpstr>Continuum of capacity</vt:lpstr>
      <vt:lpstr>3.7.3 Explain implications of guiding principles of the Adult Guardianship Act</vt:lpstr>
      <vt:lpstr>Note to instructor:  Specific impact of AGA &amp; substitute decision-making options</vt:lpstr>
      <vt:lpstr>3.7.4 Describe and compare the substitute decision-making options </vt:lpstr>
      <vt:lpstr>Types of substitute decision-making</vt:lpstr>
      <vt:lpstr>4. Respond</vt:lpstr>
      <vt:lpstr>4.1 Communicate concerns</vt:lpstr>
      <vt:lpstr>4.2 Document concerns</vt:lpstr>
      <vt:lpstr>4.2.1 Identify types of information needed</vt:lpstr>
      <vt:lpstr>Documentation steps</vt:lpstr>
      <vt:lpstr>4.2.2 Document neglectful or abusive behaviour</vt:lpstr>
      <vt:lpstr>4.3 Describe the assessment process</vt:lpstr>
      <vt:lpstr>Documenting and responding</vt:lpstr>
      <vt:lpstr>Documenting your observations and actions</vt:lpstr>
      <vt:lpstr>The assessment process: Conversation</vt:lpstr>
      <vt:lpstr>The assessment process: Special circumstances</vt:lpstr>
      <vt:lpstr>4.4 Maintain safety</vt:lpstr>
      <vt:lpstr>Considering safety in situations of abuse </vt:lpstr>
      <vt:lpstr>Reducing risk</vt:lpstr>
      <vt:lpstr>General good practice</vt:lpstr>
      <vt:lpstr>General good practice, continued</vt:lpstr>
      <vt:lpstr>4.4.1 Predict potentially unsafe situations</vt:lpstr>
      <vt:lpstr>Unsafe situations</vt:lpstr>
      <vt:lpstr>Ways to create more safety</vt:lpstr>
      <vt:lpstr>4.5 Maintain privacy and confidentiality</vt:lpstr>
      <vt:lpstr>Privacy and confidentiality</vt:lpstr>
      <vt:lpstr>Privacy law in British Columbia</vt:lpstr>
      <vt:lpstr>Note to Instructor: Law applicable to your practice</vt:lpstr>
      <vt:lpstr>4.5.1 Discuss the impact of professional confidentiality </vt:lpstr>
      <vt:lpstr>Disclosure without consent</vt:lpstr>
      <vt:lpstr>Disclosure and consent: Key questions</vt:lpstr>
      <vt:lpstr>If disclosure is made without consent…</vt:lpstr>
      <vt:lpstr>4.6 Follow identified procedures/processes to report concerns </vt:lpstr>
      <vt:lpstr>The Decision Tree</vt:lpstr>
      <vt:lpstr>The Decision Tree</vt:lpstr>
      <vt:lpstr>The Decision Tree</vt:lpstr>
      <vt:lpstr>4.6.1 Explain professional/legal requirements for reporting</vt:lpstr>
      <vt:lpstr>Who has a legal duty to report or respond?</vt:lpstr>
      <vt:lpstr>Designated Agencies</vt:lpstr>
      <vt:lpstr>Be aware of specific practice for your profession</vt:lpstr>
      <vt:lpstr>Respond or report?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Mary Wilson</dc:creator>
  <cp:lastModifiedBy>Michelle Glubke</cp:lastModifiedBy>
  <cp:revision>503</cp:revision>
  <cp:lastPrinted>2014-09-25T16:31:31Z</cp:lastPrinted>
  <dcterms:created xsi:type="dcterms:W3CDTF">2014-10-22T02:37:45Z</dcterms:created>
  <dcterms:modified xsi:type="dcterms:W3CDTF">2015-07-21T21:20:08Z</dcterms:modified>
</cp:coreProperties>
</file>